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73" r:id="rId5"/>
    <p:sldId id="261" r:id="rId6"/>
    <p:sldId id="276" r:id="rId7"/>
    <p:sldId id="264" r:id="rId8"/>
    <p:sldId id="278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8E2AF-01FC-43E6-A6CC-E1167FD12082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C11AA-FBCA-45B1-91E0-74FBA2434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22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97CB-CFF1-4076-AE23-B3E1DF74E11E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1133F-403A-4DA4-AB09-F2B9849E7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54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F24D-6CD7-467A-AA69-6176475C732A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7B208-D6D4-4103-84FB-D501C80AB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19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BB95-1263-4C50-87BC-3EECA9C4B194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30203-1EEC-45F8-B18A-F7270301E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03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BDA0-29B0-4FDD-BFB0-221BA9942058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F1D99-C1B5-4435-AB39-A67A92F95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63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C7B4-B538-4849-AD6D-27F00AA5AC14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61AB2-8798-4AEE-BF87-5E242B1BC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67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7F1F-030D-426C-8BA4-11F4B97FEE82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D37DB-75FD-4B99-9E09-49BFFF79F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09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0CB3-7453-44F2-9CAE-7A0D63A5FB0F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D1034-5311-428F-A39F-A29FE1228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40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231A-EAE6-42B9-8301-778357E5646A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2870F-ABCB-4AF0-A15B-FE36CB9F3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29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71EE-33A9-4537-B102-B87F7BAE4E12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A49E1-3483-4958-80D2-05AE0EA59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22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5B05-6FBB-42CD-AD15-8D679718ED48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98B3884-2112-4B36-B7F4-687EE1695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86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5CDA62-5749-47F8-81BE-D3E041FE86DD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A18948AB-C538-42AD-BA92-4A171DCDFB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60" r:id="rId8"/>
    <p:sldLayoutId id="2147483761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A few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QMark - Leader 1" descr="C:\Users\pencilk\AppData\Local\Microsoft\Windows\Temporary Internet Files\Content.IE5\ATOWQA9X\MC9004414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15" y="2797006"/>
            <a:ext cx="12366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Teammate - Top" descr="C:\Users\pencilk\AppData\Local\Microsoft\Windows\Temporary Internet Files\Content.IE5\NO3TM3VK\MC9004419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6"/>
          <a:stretch>
            <a:fillRect/>
          </a:stretch>
        </p:blipFill>
        <p:spPr bwMode="auto">
          <a:xfrm>
            <a:off x="7172325" y="354013"/>
            <a:ext cx="1585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Teammate - Bottom" descr="C:\Users\pencilk\AppData\Local\Microsoft\Windows\Temporary Internet Files\Content.IE5\NO3TM3VK\MC9004419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6"/>
          <a:stretch>
            <a:fillRect/>
          </a:stretch>
        </p:blipFill>
        <p:spPr bwMode="auto">
          <a:xfrm>
            <a:off x="7239000" y="5124450"/>
            <a:ext cx="15859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QMark - Top" descr="C:\Users\pencilk\AppData\Local\Microsoft\Windows\Temporary Internet Files\Content.IE5\ATOWQA9X\MC9004414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93" y="3052250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QMark - Bottom" descr="C:\Users\pencilk\AppData\Local\Microsoft\Windows\Temporary Internet Files\Content.IE5\ATOWQA9X\MC9004414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51" y="3052249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QMark - Leader 2" descr="C:\Users\pencilk\AppData\Local\Microsoft\Windows\Temporary Internet Files\Content.IE5\ATOWQA9X\MC9004414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15" y="2809361"/>
            <a:ext cx="12366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nstructor" descr="C:\Users\pencilk\AppData\Local\Microsoft\Windows\Temporary Internet Files\Content.IE5\3UICTZQJ\MC9004419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01"/>
          <a:stretch>
            <a:fillRect/>
          </a:stretch>
        </p:blipFill>
        <p:spPr bwMode="auto">
          <a:xfrm>
            <a:off x="0" y="4486275"/>
            <a:ext cx="130651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mail reply? 3" descr="C:\Users\pencilk\AppData\Local\Microsoft\Windows\Temporary Internet Files\Content.IE5\ATOWQA9X\MC9000853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638800"/>
            <a:ext cx="124301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Email reply? 2" descr="C:\Users\pencilk\AppData\Local\Microsoft\Windows\Temporary Internet Files\Content.IE5\ATOWQA9X\MC9000853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638800"/>
            <a:ext cx="1244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mail reply Top" descr="C:\Users\pencilk\AppData\Local\Microsoft\Windows\Temporary Internet Files\Content.IE5\ATOWQA9X\MC9000853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638800"/>
            <a:ext cx="1244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140000">
            <a:off x="671513" y="1717675"/>
            <a:ext cx="5486400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9225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000" y="2181225"/>
            <a:ext cx="6097588" cy="739775"/>
          </a:xfrm>
        </p:spPr>
        <p:txBody>
          <a:bodyPr/>
          <a:lstStyle/>
          <a:p>
            <a:pPr eaLnBrk="1" hangingPunct="1"/>
            <a:r>
              <a:rPr lang="en-US" altLang="en-US" smtClean="0"/>
              <a:t>CC everyone in your group</a:t>
            </a:r>
          </a:p>
        </p:txBody>
      </p:sp>
      <p:pic>
        <p:nvPicPr>
          <p:cNvPr id="9226" name="Bottleneck" descr="http://petticoatsandpistols.com/wp-content/uploads/2010/05/bottleneck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1" t="28905" r="27831" b="24107"/>
          <a:stretch>
            <a:fillRect/>
          </a:stretch>
        </p:blipFill>
        <p:spPr>
          <a:xfrm>
            <a:off x="457200" y="152400"/>
            <a:ext cx="3398838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Email Answer" descr="C:\Users\pencilk\AppData\Local\Microsoft\Windows\Temporary Internet Files\Content.IE5\ATOWQA9X\MC9000853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637213"/>
            <a:ext cx="1241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Teammate - Leader" descr="C:\Users\pencilk\AppData\Local\Microsoft\Windows\Temporary Internet Files\Content.IE5\NO3TM3VK\MC9004419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6"/>
          <a:stretch>
            <a:fillRect/>
          </a:stretch>
        </p:blipFill>
        <p:spPr bwMode="auto">
          <a:xfrm>
            <a:off x="5827713" y="3840163"/>
            <a:ext cx="158591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Box 3"/>
          <p:cNvSpPr txBox="1">
            <a:spLocks noChangeArrowheads="1"/>
          </p:cNvSpPr>
          <p:nvPr/>
        </p:nvSpPr>
        <p:spPr bwMode="auto">
          <a:xfrm>
            <a:off x="490538" y="1371600"/>
            <a:ext cx="4281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Don’t be a bottleneck. CC your teammates</a:t>
            </a:r>
          </a:p>
        </p:txBody>
      </p:sp>
      <p:pic>
        <p:nvPicPr>
          <p:cNvPr id="21" name="Email reply Top" descr="C:\Users\pencilk\AppData\Local\Microsoft\Windows\Temporary Internet Files\Content.IE5\ATOWQA9X\MC9000853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638800"/>
            <a:ext cx="1244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Email reply Top" descr="C:\Users\pencilk\AppData\Local\Microsoft\Windows\Temporary Internet Files\Content.IE5\ATOWQA9X\MC9000853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38800"/>
            <a:ext cx="1244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949 C -0.01181 -0.00347 -0.0533 -0.01597 -0.06754 -0.01597 C -0.1592 -0.01597 -0.2533 0.18495 -0.2533 0.38611 C -0.2533 0.28472 -0.30052 0.18495 -0.3448 0.18495 C -0.39184 0.18495 -0.43646 0.28611 -0.43646 0.38611 C -0.43646 0.33611 -0.4599 0.28472 -0.48351 0.28472 C -0.50695 0.28472 -0.53056 0.33472 -0.53056 0.38611 C -0.53056 0.36042 -0.54236 0.33611 -0.554 0.33611 C -0.5658 0.33611 -0.57761 0.36181 -0.57761 0.38611 C -0.57761 0.37292 -0.58368 0.36042 -0.58941 0.36042 C -0.59236 0.36042 -0.60105 0.37338 -0.60105 0.38611 C -0.60105 0.37963 -0.60417 0.37292 -0.6073 0.37292 C -0.6073 0.37153 -0.61337 0.3794 -0.61337 0.38611 C -0.61337 0.38264 -0.61337 0.37963 -0.6165 0.37963 C -0.6165 0.38125 -0.61945 0.3831 -0.61945 0.38611 C -0.61945 0.38449 -0.61945 0.38264 -0.61945 0.38125 C -0.62257 0.38125 -0.62257 0.38264 -0.62257 0.38449 C -0.6257 0.38449 -0.6257 0.3831 -0.6257 0.38125 C -0.62865 0.38125 -0.62865 0.38264 -0.62865 0.38449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41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49687 -0.187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935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66406 0.0094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4" y="4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62726 -0.728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54" y="-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21575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This May be your most comprehensive, realistic Team project experience in college …</a:t>
            </a:r>
            <a:endParaRPr lang="en-US" sz="24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A beginning and an end</a:t>
            </a:r>
          </a:p>
          <a:p>
            <a:pPr eaLnBrk="1" hangingPunct="1"/>
            <a:r>
              <a:rPr lang="en-US" altLang="en-US" sz="2000" dirty="0"/>
              <a:t>Consistent team membership</a:t>
            </a:r>
          </a:p>
          <a:p>
            <a:pPr eaLnBrk="1" hangingPunct="1"/>
            <a:r>
              <a:rPr lang="en-US" altLang="en-US" sz="2000" dirty="0"/>
              <a:t>7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cycles (spread over 10 weeks)</a:t>
            </a:r>
          </a:p>
          <a:p>
            <a:pPr eaLnBrk="1" hangingPunct="1"/>
            <a:r>
              <a:rPr lang="en-US" altLang="en-US" sz="2000" dirty="0" smtClean="0"/>
              <a:t>Negotiation of schedules</a:t>
            </a:r>
          </a:p>
          <a:p>
            <a:pPr eaLnBrk="1" hangingPunct="1"/>
            <a:r>
              <a:rPr lang="en-US" altLang="en-US" sz="2000" dirty="0" smtClean="0"/>
              <a:t>Areas of expertise</a:t>
            </a:r>
          </a:p>
          <a:p>
            <a:pPr eaLnBrk="1" hangingPunct="1"/>
            <a:r>
              <a:rPr lang="en-US" altLang="en-US" sz="2000" dirty="0" smtClean="0"/>
              <a:t>Frequent team communication and cooperation</a:t>
            </a:r>
          </a:p>
          <a:p>
            <a:pPr eaLnBrk="1" hangingPunct="1"/>
            <a:r>
              <a:rPr lang="en-US" altLang="en-US" sz="2000" dirty="0" smtClean="0"/>
              <a:t>… pretty much normal work in business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4403725"/>
            <a:ext cx="7521575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IT IS A chance to grow over the entire quarter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Comments from PREVIOUS successful teams …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0" dirty="0" smtClean="0">
                <a:latin typeface="Comic Sans MS" panose="030F0702030302020204" pitchFamily="66" charset="0"/>
              </a:rPr>
              <a:t>“Here, everyone helps and supports you.”</a:t>
            </a:r>
          </a:p>
          <a:p>
            <a:pPr eaLnBrk="1" hangingPunct="1"/>
            <a:r>
              <a:rPr lang="en-US" altLang="en-US" sz="2400" b="0" dirty="0" smtClean="0">
                <a:latin typeface="Comic Sans MS" panose="030F0702030302020204" pitchFamily="66" charset="0"/>
              </a:rPr>
              <a:t>“I met new people and learned a lot from them. They do not mind sharing their expertise.”</a:t>
            </a:r>
          </a:p>
          <a:p>
            <a:pPr eaLnBrk="1" hangingPunct="1"/>
            <a:endParaRPr lang="en-US" altLang="en-US" sz="2000" dirty="0" smtClean="0"/>
          </a:p>
        </p:txBody>
      </p:sp>
      <p:pic>
        <p:nvPicPr>
          <p:cNvPr id="8196" name="Picture 4" descr="C:\Users\pencilk\AppData\Local\Microsoft\Windows\Temporary Internet Files\Content.IE5\NO3TM3VK\MC9002317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192338"/>
            <a:ext cx="534035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SDLC, XP, Agile, </a:t>
            </a:r>
            <a:r>
              <a:rPr lang="en-US" dirty="0" smtClean="0">
                <a:solidFill>
                  <a:srgbClr val="0070C0"/>
                </a:solidFill>
              </a:rPr>
              <a:t>Peer programming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How to organize the development of a </a:t>
            </a:r>
            <a:r>
              <a:rPr lang="en-US" sz="2000" i="1" dirty="0" smtClean="0"/>
              <a:t>Project</a:t>
            </a:r>
          </a:p>
          <a:p>
            <a:pPr marL="0" lvl="1" indent="-169862"/>
            <a:r>
              <a:rPr lang="en-US" sz="2000" dirty="0"/>
              <a:t>SDLC (MIS 321)</a:t>
            </a:r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dirty="0" smtClean="0"/>
              <a:t>How to organize the </a:t>
            </a:r>
            <a:r>
              <a:rPr lang="en-US" sz="2000" i="1" dirty="0" smtClean="0"/>
              <a:t>Developers </a:t>
            </a:r>
            <a:r>
              <a:rPr lang="en-US" sz="2000" dirty="0" smtClean="0"/>
              <a:t>(MIS 421)</a:t>
            </a:r>
          </a:p>
          <a:p>
            <a:pPr marL="0" lvl="1" indent="-169862"/>
            <a:r>
              <a:rPr lang="en-US" sz="2000" dirty="0" smtClean="0"/>
              <a:t>XP</a:t>
            </a:r>
          </a:p>
          <a:p>
            <a:pPr marL="0" lvl="1" indent="-169862"/>
            <a:r>
              <a:rPr lang="en-US" sz="2000" dirty="0" smtClean="0"/>
              <a:t>Agile, Agile 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Iterations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Scrum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Peer Programming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04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10" y="237653"/>
            <a:ext cx="3177931" cy="3177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46" y="2438400"/>
            <a:ext cx="3396860" cy="20777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98" y="759799"/>
            <a:ext cx="2486078" cy="2440601"/>
          </a:xfrm>
          <a:prstGeom prst="rect">
            <a:avLst/>
          </a:prstGeom>
        </p:spPr>
      </p:pic>
      <p:pic>
        <p:nvPicPr>
          <p:cNvPr id="11267" name="Picture 4" descr="http://www.lge.com/us/computer-products/images/lg-lcd-monitor-W2452T-back-galler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17" y="2514600"/>
            <a:ext cx="4829883" cy="356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t3.gstatic.com/images?q=tbn:ANd9GcQ46DhkmqIxUxXxrNYOrzYrvIF1VagK7PGkjlWnr4My2DF-EdNOK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114" y="2971046"/>
            <a:ext cx="231364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Mentor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a.k.a. Brakeman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0" y="3272135"/>
            <a:ext cx="133504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Driver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200" y="3716241"/>
            <a:ext cx="141846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Navigator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0471" y="5553670"/>
            <a:ext cx="90344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en-US" sz="1400" b="1" dirty="0" smtClean="0">
                <a:solidFill>
                  <a:schemeClr val="bg1"/>
                </a:solidFill>
              </a:rPr>
              <a:t>Peer Programming</a:t>
            </a:r>
            <a:r>
              <a:rPr lang="en-US" sz="1400" dirty="0" smtClean="0">
                <a:solidFill>
                  <a:schemeClr val="bg1"/>
                </a:solidFill>
              </a:rPr>
              <a:t> (sometimes referred to as [pair] programming) is an agile software development technique in which two [or three] programmers work as a [team] together on one workstation. One, the driver, writes code while the other, the observer, pointer or navigator reviews each line of code as it is typed in.”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“The two programmers switch roles frequently. …”  [Wikipedia: http://en.wikipedia.org/wiki/Pair_programming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92255" y="-1906"/>
            <a:ext cx="418954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Peer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4" descr="http://t3.gstatic.com/images?q=tbn:ANd9GcQ46DhkmqIxUxXxrNYOrzYrvIF1VagK7PGkjlWnr4My2DF-EdNO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10" y="237653"/>
            <a:ext cx="3177931" cy="3177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46" y="2438400"/>
            <a:ext cx="3396860" cy="20777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98" y="228600"/>
            <a:ext cx="2486078" cy="2440601"/>
          </a:xfrm>
          <a:prstGeom prst="rect">
            <a:avLst/>
          </a:prstGeom>
        </p:spPr>
      </p:pic>
      <p:pic>
        <p:nvPicPr>
          <p:cNvPr id="11267" name="Picture 4" descr="http://www.lge.com/us/computer-products/images/lg-lcd-monitor-W2452T-back-galler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553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114" y="2971046"/>
            <a:ext cx="231364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Mentor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a.k.a. Brakeman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0" y="3272135"/>
            <a:ext cx="133504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Driver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200" y="3716241"/>
            <a:ext cx="141846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Navigator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0471" y="5553670"/>
            <a:ext cx="9034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[Peers] switch frequently between these roles (sometimes passing the keyboard over every few minutes</a:t>
            </a:r>
            <a:r>
              <a:rPr lang="en-US" sz="28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sz="2800" dirty="0"/>
              <a:t>http://accu.org/index.php/journals/1395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7 -0.0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36198 0.03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23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2823 0.0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r>
              <a:rPr lang="en-US" dirty="0"/>
              <a:t>ON PEER PROGRAMMING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6881075" cy="3579812"/>
          </a:xfrm>
        </p:spPr>
        <p:txBody>
          <a:bodyPr/>
          <a:lstStyle/>
          <a:p>
            <a:pPr lvl="0"/>
            <a:r>
              <a:rPr lang="en-US" dirty="0"/>
              <a:t>Three roles: </a:t>
            </a:r>
          </a:p>
          <a:p>
            <a:pPr lvl="1"/>
            <a:r>
              <a:rPr lang="en-US" dirty="0"/>
              <a:t>Navigator (eyes on screen and instructions; feeds instructions to others; updates workflow record</a:t>
            </a:r>
            <a:r>
              <a:rPr lang="en-US" dirty="0" smtClean="0"/>
              <a:t>)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Driver (eyes on screen: hands on keyboard, takes instructions</a:t>
            </a:r>
            <a:r>
              <a:rPr lang="en-US" dirty="0" smtClean="0"/>
              <a:t>)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dirty="0"/>
              <a:t>Mentor (eyes on screen; offers advice, corrections and tips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A.K.A. “Brakeman” (puts on the brakes.) Asking questions …</a:t>
            </a:r>
          </a:p>
          <a:p>
            <a:pPr lvl="3"/>
            <a:r>
              <a:rPr lang="en-US" dirty="0"/>
              <a:t>…</a:t>
            </a:r>
            <a:r>
              <a:rPr lang="en-US" dirty="0" smtClean="0"/>
              <a:t>makes people pause to justify what they are doing. </a:t>
            </a:r>
          </a:p>
          <a:p>
            <a:pPr lvl="3"/>
            <a:r>
              <a:rPr lang="en-US" dirty="0"/>
              <a:t>…</a:t>
            </a:r>
            <a:r>
              <a:rPr lang="en-US" dirty="0" smtClean="0"/>
              <a:t>improves the amount of communication</a:t>
            </a:r>
            <a:r>
              <a:rPr lang="en-US" dirty="0"/>
              <a:t> </a:t>
            </a:r>
            <a:r>
              <a:rPr lang="en-US" dirty="0" smtClean="0"/>
              <a:t>and each person’s communication skills.</a:t>
            </a:r>
          </a:p>
          <a:p>
            <a:pPr lvl="3"/>
            <a:r>
              <a:rPr lang="en-US" dirty="0"/>
              <a:t>…</a:t>
            </a:r>
            <a:r>
              <a:rPr lang="en-US" dirty="0" smtClean="0"/>
              <a:t>keeps everyone informed about what and how the software works.</a:t>
            </a:r>
          </a:p>
          <a:p>
            <a:pPr lvl="3"/>
            <a:r>
              <a:rPr lang="en-US" dirty="0"/>
              <a:t>…</a:t>
            </a:r>
            <a:r>
              <a:rPr lang="en-US" dirty="0" smtClean="0"/>
              <a:t>teaches shy people to speak out … even when they are unsure.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68" y="1291903"/>
            <a:ext cx="829947" cy="692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8" y="2130103"/>
            <a:ext cx="649263" cy="531572"/>
          </a:xfrm>
          <a:prstGeom prst="rect">
            <a:avLst/>
          </a:prstGeom>
        </p:spPr>
      </p:pic>
      <p:pic>
        <p:nvPicPr>
          <p:cNvPr id="8" name="Picture 4" descr="http://t3.gstatic.com/images?q=tbn:ANd9GcQ46DhkmqIxUxXxrNYOrzYrvIF1VagK7PGkjlWnr4My2DF-EdNO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3" y="2971800"/>
            <a:ext cx="676612" cy="56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323.photobucket.com/albums/nn458/AccidentalMommy/Post%20images/abb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1" t="24982" r="30643" b="23187"/>
          <a:stretch>
            <a:fillRect/>
          </a:stretch>
        </p:blipFill>
        <p:spPr bwMode="auto">
          <a:xfrm>
            <a:off x="6900863" y="2613025"/>
            <a:ext cx="216693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http://www.lge.com/us/computer-products/images/lg-lcd-monitor-W2452T-back-galle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047875"/>
            <a:ext cx="5553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http://www.openclipart.org/image/800px/svg_to_png/Steren_Bored_avat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50"/>
          <a:stretch>
            <a:fillRect/>
          </a:stretch>
        </p:blipFill>
        <p:spPr bwMode="auto">
          <a:xfrm>
            <a:off x="3276600" y="-457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326648"/>
            <a:ext cx="4464396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Book"/>
              </a:rPr>
              <a:t>Impatient</a:t>
            </a:r>
            <a:r>
              <a:rPr lang="en-US" sz="2800" b="1" dirty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Book"/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Book"/>
              </a:rPr>
              <a:t>Hotshot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A.K.A</a:t>
            </a:r>
            <a:r>
              <a:rPr lang="en-US" sz="2400" b="1" dirty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400" b="1" dirty="0" smtClean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n-US" sz="2400" b="1" dirty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Runaway Driver</a:t>
            </a:r>
            <a:r>
              <a:rPr lang="en-US" sz="2400" b="1" dirty="0" smtClean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n-US" sz="2400" b="1" dirty="0">
              <a:ln w="11430"/>
              <a:gradFill>
                <a:gsLst>
                  <a:gs pos="0">
                    <a:srgbClr val="506E94">
                      <a:tint val="90000"/>
                      <a:satMod val="120000"/>
                    </a:srgbClr>
                  </a:gs>
                  <a:gs pos="25000">
                    <a:srgbClr val="506E94">
                      <a:tint val="93000"/>
                      <a:satMod val="120000"/>
                    </a:srgbClr>
                  </a:gs>
                  <a:gs pos="50000">
                    <a:srgbClr val="506E94">
                      <a:shade val="89000"/>
                      <a:satMod val="110000"/>
                    </a:srgbClr>
                  </a:gs>
                  <a:gs pos="75000">
                    <a:srgbClr val="506E94">
                      <a:tint val="93000"/>
                      <a:satMod val="120000"/>
                    </a:srgbClr>
                  </a:gs>
                  <a:gs pos="100000">
                    <a:srgbClr val="506E9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3281" y="1618990"/>
            <a:ext cx="1773113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Book"/>
              </a:rPr>
              <a:t>U</a:t>
            </a:r>
            <a:r>
              <a:rPr lang="en-US" sz="2800" b="1" dirty="0" smtClean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Book"/>
              </a:rPr>
              <a:t>nhappy</a:t>
            </a:r>
            <a:endParaRPr lang="en-US" sz="2800" b="1" dirty="0">
              <a:ln w="11430"/>
              <a:gradFill>
                <a:gsLst>
                  <a:gs pos="0">
                    <a:srgbClr val="506E94">
                      <a:tint val="90000"/>
                      <a:satMod val="120000"/>
                    </a:srgbClr>
                  </a:gs>
                  <a:gs pos="25000">
                    <a:srgbClr val="506E94">
                      <a:tint val="93000"/>
                      <a:satMod val="120000"/>
                    </a:srgbClr>
                  </a:gs>
                  <a:gs pos="50000">
                    <a:srgbClr val="506E94">
                      <a:shade val="89000"/>
                      <a:satMod val="110000"/>
                    </a:srgbClr>
                  </a:gs>
                  <a:gs pos="75000">
                    <a:srgbClr val="506E94">
                      <a:tint val="93000"/>
                      <a:satMod val="120000"/>
                    </a:srgbClr>
                  </a:gs>
                  <a:gs pos="100000">
                    <a:srgbClr val="506E9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Boo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Book"/>
              </a:rPr>
              <a:t>Passenger</a:t>
            </a:r>
            <a:endParaRPr lang="en-US" sz="2800" b="1" dirty="0">
              <a:ln w="11430"/>
              <a:gradFill>
                <a:gsLst>
                  <a:gs pos="0">
                    <a:srgbClr val="506E94">
                      <a:tint val="90000"/>
                      <a:satMod val="120000"/>
                    </a:srgbClr>
                  </a:gs>
                  <a:gs pos="25000">
                    <a:srgbClr val="506E94">
                      <a:tint val="93000"/>
                      <a:satMod val="120000"/>
                    </a:srgbClr>
                  </a:gs>
                  <a:gs pos="50000">
                    <a:srgbClr val="506E94">
                      <a:shade val="89000"/>
                      <a:satMod val="110000"/>
                    </a:srgbClr>
                  </a:gs>
                  <a:gs pos="75000">
                    <a:srgbClr val="506E94">
                      <a:tint val="93000"/>
                      <a:satMod val="120000"/>
                    </a:srgbClr>
                  </a:gs>
                  <a:gs pos="100000">
                    <a:srgbClr val="506E9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10" name="Picture 7" descr="C:\Users\pencilk\AppData\Local\Microsoft\Windows\Temporary Internet Files\Content.IE5\V8GPPTOK\MC9004404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2305050"/>
            <a:ext cx="23891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5499" y="1762780"/>
            <a:ext cx="2445301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rgbClr val="506E94">
                        <a:tint val="90000"/>
                        <a:satMod val="120000"/>
                      </a:srgbClr>
                    </a:gs>
                    <a:gs pos="25000">
                      <a:srgbClr val="506E94">
                        <a:tint val="93000"/>
                        <a:satMod val="120000"/>
                      </a:srgbClr>
                    </a:gs>
                    <a:gs pos="50000">
                      <a:srgbClr val="506E94">
                        <a:shade val="89000"/>
                        <a:satMod val="110000"/>
                      </a:srgbClr>
                    </a:gs>
                    <a:gs pos="75000">
                      <a:srgbClr val="506E94">
                        <a:tint val="93000"/>
                        <a:satMod val="120000"/>
                      </a:srgbClr>
                    </a:gs>
                    <a:gs pos="100000">
                      <a:srgbClr val="506E9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Book"/>
              </a:rPr>
              <a:t>Free Rider</a:t>
            </a:r>
            <a:endParaRPr lang="en-US" sz="2800" b="1" dirty="0">
              <a:ln w="11430"/>
              <a:gradFill>
                <a:gsLst>
                  <a:gs pos="0">
                    <a:srgbClr val="506E94">
                      <a:tint val="90000"/>
                      <a:satMod val="120000"/>
                    </a:srgbClr>
                  </a:gs>
                  <a:gs pos="25000">
                    <a:srgbClr val="506E94">
                      <a:tint val="93000"/>
                      <a:satMod val="120000"/>
                    </a:srgbClr>
                  </a:gs>
                  <a:gs pos="50000">
                    <a:srgbClr val="506E94">
                      <a:shade val="89000"/>
                      <a:satMod val="110000"/>
                    </a:srgbClr>
                  </a:gs>
                  <a:gs pos="75000">
                    <a:srgbClr val="506E94">
                      <a:tint val="93000"/>
                      <a:satMod val="120000"/>
                    </a:srgbClr>
                  </a:gs>
                  <a:gs pos="100000">
                    <a:srgbClr val="506E9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471" y="5692914"/>
            <a:ext cx="9034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Disruptive Practices to Avoid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r>
              <a:rPr lang="en-US" dirty="0"/>
              <a:t>ON PEER PROGRAMMING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762000"/>
            <a:ext cx="7521575" cy="3917950"/>
          </a:xfrm>
        </p:spPr>
        <p:txBody>
          <a:bodyPr/>
          <a:lstStyle/>
          <a:p>
            <a:pPr lvl="1"/>
            <a:r>
              <a:rPr lang="en-US" dirty="0" smtClean="0"/>
              <a:t>Recordkeeping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Responsibilities </a:t>
            </a:r>
            <a:r>
              <a:rPr lang="en-US" dirty="0"/>
              <a:t>common to all roles:</a:t>
            </a:r>
          </a:p>
          <a:p>
            <a:pPr lvl="2"/>
            <a:r>
              <a:rPr lang="en-US" dirty="0"/>
              <a:t>Read instructions before each development session</a:t>
            </a:r>
          </a:p>
          <a:p>
            <a:pPr lvl="2"/>
            <a:r>
              <a:rPr lang="en-US" dirty="0"/>
              <a:t>Read preparation materials before each development session</a:t>
            </a:r>
          </a:p>
          <a:p>
            <a:pPr lvl="2"/>
            <a:r>
              <a:rPr lang="en-US" dirty="0"/>
              <a:t>Arrive on time, ready to work</a:t>
            </a:r>
          </a:p>
          <a:p>
            <a:pPr lvl="2"/>
            <a:r>
              <a:rPr lang="en-US" dirty="0"/>
              <a:t>Own the spirit of each role</a:t>
            </a:r>
          </a:p>
          <a:p>
            <a:pPr lvl="2"/>
            <a:r>
              <a:rPr lang="en-US" dirty="0"/>
              <a:t>Rotate frequently between </a:t>
            </a:r>
            <a:r>
              <a:rPr lang="en-US" dirty="0" smtClean="0"/>
              <a:t>roles</a:t>
            </a:r>
          </a:p>
          <a:p>
            <a:pPr marL="238125" lvl="2" indent="0">
              <a:buNone/>
            </a:pPr>
            <a:endParaRPr lang="en-US" dirty="0"/>
          </a:p>
          <a:p>
            <a:pPr lvl="1"/>
            <a:r>
              <a:rPr lang="en-US" dirty="0"/>
              <a:t>Post-session </a:t>
            </a:r>
            <a:r>
              <a:rPr lang="en-US" dirty="0" smtClean="0"/>
              <a:t>Debrief of “teamwork”</a:t>
            </a:r>
            <a:endParaRPr lang="en-US" dirty="0"/>
          </a:p>
          <a:p>
            <a:pPr lvl="2"/>
            <a:r>
              <a:rPr lang="en-US" dirty="0"/>
              <a:t>What was working well?</a:t>
            </a:r>
          </a:p>
          <a:p>
            <a:pPr lvl="2"/>
            <a:r>
              <a:rPr lang="en-US" dirty="0"/>
              <a:t>What was not working?</a:t>
            </a:r>
          </a:p>
          <a:p>
            <a:pPr lvl="2"/>
            <a:r>
              <a:rPr lang="en-US" dirty="0"/>
              <a:t>Did each person fulfill appropriate </a:t>
            </a:r>
            <a:r>
              <a:rPr lang="en-US" dirty="0" smtClean="0"/>
              <a:t>responsibilities?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Peer Evaluation</a:t>
            </a:r>
            <a:endParaRPr lang="en-US" dirty="0"/>
          </a:p>
          <a:p>
            <a:pPr marL="0" lvl="1" indent="0"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1" y="5105400"/>
            <a:ext cx="835743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2962</TotalTime>
  <Words>462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Franklin Gothic Book</vt:lpstr>
      <vt:lpstr>Franklin Gothic Medium</vt:lpstr>
      <vt:lpstr>Tunga</vt:lpstr>
      <vt:lpstr>Wingdings</vt:lpstr>
      <vt:lpstr>Angles</vt:lpstr>
      <vt:lpstr>Teamwork</vt:lpstr>
      <vt:lpstr>This May be your most comprehensive, realistic Team project experience in college …</vt:lpstr>
      <vt:lpstr>Comments from PREVIOUS successful teams …</vt:lpstr>
      <vt:lpstr>SDLC, XP, Agile, Peer programming…</vt:lpstr>
      <vt:lpstr>PowerPoint Presentation</vt:lpstr>
      <vt:lpstr>PowerPoint Presentation</vt:lpstr>
      <vt:lpstr>NOTES ON PEER PROGRAMMING </vt:lpstr>
      <vt:lpstr>PowerPoint Presentation</vt:lpstr>
      <vt:lpstr>NOTES ON PEER PROGRAMMING </vt:lpstr>
      <vt:lpstr>Communication</vt:lpstr>
    </vt:vector>
  </TitlesOfParts>
  <Company>Western 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</dc:title>
  <dc:creator>College of Business &amp; Economics</dc:creator>
  <cp:lastModifiedBy>Xiaofeng Chen</cp:lastModifiedBy>
  <cp:revision>79</cp:revision>
  <dcterms:created xsi:type="dcterms:W3CDTF">2011-01-13T19:37:31Z</dcterms:created>
  <dcterms:modified xsi:type="dcterms:W3CDTF">2018-09-26T20:50:49Z</dcterms:modified>
</cp:coreProperties>
</file>