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handoutMasterIdLst>
    <p:handoutMasterId r:id="rId12"/>
  </p:handoutMasterIdLst>
  <p:sldIdLst>
    <p:sldId id="257" r:id="rId3"/>
    <p:sldId id="293" r:id="rId4"/>
    <p:sldId id="294" r:id="rId5"/>
    <p:sldId id="295" r:id="rId6"/>
    <p:sldId id="296" r:id="rId7"/>
    <p:sldId id="297" r:id="rId8"/>
    <p:sldId id="299" r:id="rId9"/>
    <p:sldId id="30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AAC4"/>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33" autoAdjust="0"/>
    <p:restoredTop sz="90286" autoAdjust="0"/>
  </p:normalViewPr>
  <p:slideViewPr>
    <p:cSldViewPr snapToGrid="0">
      <p:cViewPr varScale="1">
        <p:scale>
          <a:sx n="118" d="100"/>
          <a:sy n="118" d="100"/>
        </p:scale>
        <p:origin x="1902" y="22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r>
              <a:rPr lang="en-US"/>
              <a:t>MigratingData</a:t>
            </a:r>
          </a:p>
        </p:txBody>
      </p:sp>
      <p:sp>
        <p:nvSpPr>
          <p:cNvPr id="348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48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48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A5D6305-73E9-41E3-8B06-5FE5A493E2C7}" type="slidenum">
              <a:rPr lang="en-US" altLang="en-US"/>
              <a:pPr>
                <a:defRPr/>
              </a:pPr>
              <a:t>‹#›</a:t>
            </a:fld>
            <a:endParaRPr lang="en-US" altLang="en-US"/>
          </a:p>
        </p:txBody>
      </p:sp>
    </p:spTree>
    <p:extLst>
      <p:ext uri="{BB962C8B-B14F-4D97-AF65-F5344CB8AC3E}">
        <p14:creationId xmlns:p14="http://schemas.microsoft.com/office/powerpoint/2010/main" val="191543826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r>
              <a:rPr lang="en-US"/>
              <a:t>MigratingData</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AFB43F73-B235-4798-B627-9D4651C1A65B}" type="datetimeFigureOut">
              <a:rPr lang="en-US"/>
              <a:pPr>
                <a:defRPr/>
              </a:pPr>
              <a:t>10/12/2018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01AD542-B13B-415B-A0E2-7D3FE62D3DCD}" type="slidenum">
              <a:rPr lang="en-US" altLang="en-US"/>
              <a:pPr>
                <a:defRPr/>
              </a:pPr>
              <a:t>‹#›</a:t>
            </a:fld>
            <a:endParaRPr lang="en-US" altLang="en-US"/>
          </a:p>
        </p:txBody>
      </p:sp>
    </p:spTree>
    <p:extLst>
      <p:ext uri="{BB962C8B-B14F-4D97-AF65-F5344CB8AC3E}">
        <p14:creationId xmlns:p14="http://schemas.microsoft.com/office/powerpoint/2010/main" val="1406763471"/>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3216A87-6C32-4ED6-9D88-103930006351}" type="slidenum">
              <a:rPr lang="en-US" altLang="en-US" smtClean="0">
                <a:latin typeface="Arial" panose="020B0604020202020204" pitchFamily="34" charset="0"/>
              </a:rPr>
              <a:pPr>
                <a:spcBef>
                  <a:spcPct val="0"/>
                </a:spcBef>
              </a:pPr>
              <a:t>1</a:t>
            </a:fld>
            <a:endParaRPr lang="en-US" altLang="en-US" smtClean="0">
              <a:latin typeface="Arial" panose="020B0604020202020204" pitchFamily="34" charset="0"/>
            </a:endParaRPr>
          </a:p>
        </p:txBody>
      </p:sp>
      <p:sp>
        <p:nvSpPr>
          <p:cNvPr id="6149"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FEB1F8-21A8-45CB-82DD-0D8B5D3B1F07}" type="datetime1">
              <a:rPr lang="en-US" altLang="en-US" smtClean="0">
                <a:latin typeface="Arial" panose="020B0604020202020204" pitchFamily="34" charset="0"/>
              </a:rPr>
              <a:pPr>
                <a:spcBef>
                  <a:spcPct val="0"/>
                </a:spcBef>
              </a:pPr>
              <a:t>10/12/2018</a:t>
            </a:fld>
            <a:endParaRPr lang="en-US" altLang="en-US" smtClean="0">
              <a:latin typeface="Arial" panose="020B0604020202020204" pitchFamily="34" charset="0"/>
            </a:endParaRPr>
          </a:p>
        </p:txBody>
      </p:sp>
      <p:sp>
        <p:nvSpPr>
          <p:cNvPr id="6150" name="Header Placeholder 5"/>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en-US" smtClean="0">
                <a:latin typeface="Arial" panose="020B0604020202020204" pitchFamily="34" charset="0"/>
              </a:rPr>
              <a:t>MigratingData</a:t>
            </a:r>
          </a:p>
        </p:txBody>
      </p:sp>
    </p:spTree>
    <p:extLst>
      <p:ext uri="{BB962C8B-B14F-4D97-AF65-F5344CB8AC3E}">
        <p14:creationId xmlns:p14="http://schemas.microsoft.com/office/powerpoint/2010/main" val="4060429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98346D-1D17-49EB-ABA9-92B365A34B90}" type="slidenum">
              <a:rPr lang="en-US" altLang="en-US"/>
              <a:pPr>
                <a:defRPr/>
              </a:pPr>
              <a:t>‹#›</a:t>
            </a:fld>
            <a:endParaRPr lang="en-US" altLang="en-US"/>
          </a:p>
        </p:txBody>
      </p:sp>
    </p:spTree>
    <p:extLst>
      <p:ext uri="{BB962C8B-B14F-4D97-AF65-F5344CB8AC3E}">
        <p14:creationId xmlns:p14="http://schemas.microsoft.com/office/powerpoint/2010/main" val="415948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C52E9E-09AC-4F04-8924-BA39E5D6BF1A}" type="slidenum">
              <a:rPr lang="en-US" altLang="en-US"/>
              <a:pPr>
                <a:defRPr/>
              </a:pPr>
              <a:t>‹#›</a:t>
            </a:fld>
            <a:endParaRPr lang="en-US" altLang="en-US"/>
          </a:p>
        </p:txBody>
      </p:sp>
    </p:spTree>
    <p:extLst>
      <p:ext uri="{BB962C8B-B14F-4D97-AF65-F5344CB8AC3E}">
        <p14:creationId xmlns:p14="http://schemas.microsoft.com/office/powerpoint/2010/main" val="2201540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7FEA0F-A5F6-4705-9F54-4DBD768B1443}" type="slidenum">
              <a:rPr lang="en-US" altLang="en-US"/>
              <a:pPr>
                <a:defRPr/>
              </a:pPr>
              <a:t>‹#›</a:t>
            </a:fld>
            <a:endParaRPr lang="en-US" altLang="en-US"/>
          </a:p>
        </p:txBody>
      </p:sp>
    </p:spTree>
    <p:extLst>
      <p:ext uri="{BB962C8B-B14F-4D97-AF65-F5344CB8AC3E}">
        <p14:creationId xmlns:p14="http://schemas.microsoft.com/office/powerpoint/2010/main" val="3937351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173E33-8444-484B-88FA-44D19D54EE25}" type="slidenum">
              <a:rPr lang="en-US" altLang="en-US"/>
              <a:pPr>
                <a:defRPr/>
              </a:pPr>
              <a:t>‹#›</a:t>
            </a:fld>
            <a:endParaRPr lang="en-US" altLang="en-US"/>
          </a:p>
        </p:txBody>
      </p:sp>
    </p:spTree>
    <p:extLst>
      <p:ext uri="{BB962C8B-B14F-4D97-AF65-F5344CB8AC3E}">
        <p14:creationId xmlns:p14="http://schemas.microsoft.com/office/powerpoint/2010/main" val="519352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46B292-CCA6-4F28-9096-580B03512C05}" type="slidenum">
              <a:rPr lang="en-US" altLang="en-US"/>
              <a:pPr>
                <a:defRPr/>
              </a:pPr>
              <a:t>‹#›</a:t>
            </a:fld>
            <a:endParaRPr lang="en-US" altLang="en-US"/>
          </a:p>
        </p:txBody>
      </p:sp>
    </p:spTree>
    <p:extLst>
      <p:ext uri="{BB962C8B-B14F-4D97-AF65-F5344CB8AC3E}">
        <p14:creationId xmlns:p14="http://schemas.microsoft.com/office/powerpoint/2010/main" val="314931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FC6728-BCEF-4ECA-B10E-3A07C4BACBDC}" type="slidenum">
              <a:rPr lang="en-US" altLang="en-US"/>
              <a:pPr>
                <a:defRPr/>
              </a:pPr>
              <a:t>‹#›</a:t>
            </a:fld>
            <a:endParaRPr lang="en-US" altLang="en-US"/>
          </a:p>
        </p:txBody>
      </p:sp>
    </p:spTree>
    <p:extLst>
      <p:ext uri="{BB962C8B-B14F-4D97-AF65-F5344CB8AC3E}">
        <p14:creationId xmlns:p14="http://schemas.microsoft.com/office/powerpoint/2010/main" val="2727272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F243B5-E456-4B97-970D-554684AEC892}" type="slidenum">
              <a:rPr lang="en-US" altLang="en-US"/>
              <a:pPr>
                <a:defRPr/>
              </a:pPr>
              <a:t>‹#›</a:t>
            </a:fld>
            <a:endParaRPr lang="en-US" altLang="en-US"/>
          </a:p>
        </p:txBody>
      </p:sp>
    </p:spTree>
    <p:extLst>
      <p:ext uri="{BB962C8B-B14F-4D97-AF65-F5344CB8AC3E}">
        <p14:creationId xmlns:p14="http://schemas.microsoft.com/office/powerpoint/2010/main" val="4093562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AC2320-D098-47D5-ADBD-27F27E88682A}" type="slidenum">
              <a:rPr lang="en-US" altLang="en-US"/>
              <a:pPr>
                <a:defRPr/>
              </a:pPr>
              <a:t>‹#›</a:t>
            </a:fld>
            <a:endParaRPr lang="en-US" altLang="en-US"/>
          </a:p>
        </p:txBody>
      </p:sp>
    </p:spTree>
    <p:extLst>
      <p:ext uri="{BB962C8B-B14F-4D97-AF65-F5344CB8AC3E}">
        <p14:creationId xmlns:p14="http://schemas.microsoft.com/office/powerpoint/2010/main" val="4241203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DE549F-C61E-42F8-9B9E-523BBD7E5E86}" type="slidenum">
              <a:rPr lang="en-US" altLang="en-US"/>
              <a:pPr>
                <a:defRPr/>
              </a:pPr>
              <a:t>‹#›</a:t>
            </a:fld>
            <a:endParaRPr lang="en-US" altLang="en-US"/>
          </a:p>
        </p:txBody>
      </p:sp>
    </p:spTree>
    <p:extLst>
      <p:ext uri="{BB962C8B-B14F-4D97-AF65-F5344CB8AC3E}">
        <p14:creationId xmlns:p14="http://schemas.microsoft.com/office/powerpoint/2010/main" val="1144514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1A25D7E-DD92-40BD-A4F9-D762AAD0F6FF}" type="slidenum">
              <a:rPr lang="en-US" altLang="en-US"/>
              <a:pPr>
                <a:defRPr/>
              </a:pPr>
              <a:t>‹#›</a:t>
            </a:fld>
            <a:endParaRPr lang="en-US" altLang="en-US"/>
          </a:p>
        </p:txBody>
      </p:sp>
    </p:spTree>
    <p:extLst>
      <p:ext uri="{BB962C8B-B14F-4D97-AF65-F5344CB8AC3E}">
        <p14:creationId xmlns:p14="http://schemas.microsoft.com/office/powerpoint/2010/main" val="3371906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EA07E1-B869-4AE9-89D7-0CD01C2AE9E3}" type="slidenum">
              <a:rPr lang="en-US" altLang="en-US"/>
              <a:pPr>
                <a:defRPr/>
              </a:pPr>
              <a:t>‹#›</a:t>
            </a:fld>
            <a:endParaRPr lang="en-US" altLang="en-US"/>
          </a:p>
        </p:txBody>
      </p:sp>
    </p:spTree>
    <p:extLst>
      <p:ext uri="{BB962C8B-B14F-4D97-AF65-F5344CB8AC3E}">
        <p14:creationId xmlns:p14="http://schemas.microsoft.com/office/powerpoint/2010/main" val="185413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29EF31-C77B-4733-A00A-6FFF89D2F432}" type="slidenum">
              <a:rPr lang="en-US" altLang="en-US"/>
              <a:pPr>
                <a:defRPr/>
              </a:pPr>
              <a:t>‹#›</a:t>
            </a:fld>
            <a:endParaRPr lang="en-US" altLang="en-US"/>
          </a:p>
        </p:txBody>
      </p:sp>
    </p:spTree>
    <p:extLst>
      <p:ext uri="{BB962C8B-B14F-4D97-AF65-F5344CB8AC3E}">
        <p14:creationId xmlns:p14="http://schemas.microsoft.com/office/powerpoint/2010/main" val="31386639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CC3A66-CA6C-46C0-906A-76F76D2FCC65}" type="slidenum">
              <a:rPr lang="en-US" altLang="en-US"/>
              <a:pPr>
                <a:defRPr/>
              </a:pPr>
              <a:t>‹#›</a:t>
            </a:fld>
            <a:endParaRPr lang="en-US" altLang="en-US"/>
          </a:p>
        </p:txBody>
      </p:sp>
    </p:spTree>
    <p:extLst>
      <p:ext uri="{BB962C8B-B14F-4D97-AF65-F5344CB8AC3E}">
        <p14:creationId xmlns:p14="http://schemas.microsoft.com/office/powerpoint/2010/main" val="2471646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A6DE81-8D79-4071-906B-C7E907EB03C2}" type="slidenum">
              <a:rPr lang="en-US" altLang="en-US"/>
              <a:pPr>
                <a:defRPr/>
              </a:pPr>
              <a:t>‹#›</a:t>
            </a:fld>
            <a:endParaRPr lang="en-US" altLang="en-US"/>
          </a:p>
        </p:txBody>
      </p:sp>
    </p:spTree>
    <p:extLst>
      <p:ext uri="{BB962C8B-B14F-4D97-AF65-F5344CB8AC3E}">
        <p14:creationId xmlns:p14="http://schemas.microsoft.com/office/powerpoint/2010/main" val="498115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0B484C-6BE5-40CA-AA15-E5C9AEF173CC}" type="slidenum">
              <a:rPr lang="en-US" altLang="en-US"/>
              <a:pPr>
                <a:defRPr/>
              </a:pPr>
              <a:t>‹#›</a:t>
            </a:fld>
            <a:endParaRPr lang="en-US" altLang="en-US"/>
          </a:p>
        </p:txBody>
      </p:sp>
    </p:spTree>
    <p:extLst>
      <p:ext uri="{BB962C8B-B14F-4D97-AF65-F5344CB8AC3E}">
        <p14:creationId xmlns:p14="http://schemas.microsoft.com/office/powerpoint/2010/main" val="62213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D7D7F2-B37B-4DD9-80E2-5424EB04E401}" type="slidenum">
              <a:rPr lang="en-US" altLang="en-US"/>
              <a:pPr>
                <a:defRPr/>
              </a:pPr>
              <a:t>‹#›</a:t>
            </a:fld>
            <a:endParaRPr lang="en-US" altLang="en-US"/>
          </a:p>
        </p:txBody>
      </p:sp>
    </p:spTree>
    <p:extLst>
      <p:ext uri="{BB962C8B-B14F-4D97-AF65-F5344CB8AC3E}">
        <p14:creationId xmlns:p14="http://schemas.microsoft.com/office/powerpoint/2010/main" val="386662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4E9A9D-D757-46EA-AE0D-083A9FED1AC9}" type="slidenum">
              <a:rPr lang="en-US" altLang="en-US"/>
              <a:pPr>
                <a:defRPr/>
              </a:pPr>
              <a:t>‹#›</a:t>
            </a:fld>
            <a:endParaRPr lang="en-US" altLang="en-US"/>
          </a:p>
        </p:txBody>
      </p:sp>
    </p:spTree>
    <p:extLst>
      <p:ext uri="{BB962C8B-B14F-4D97-AF65-F5344CB8AC3E}">
        <p14:creationId xmlns:p14="http://schemas.microsoft.com/office/powerpoint/2010/main" val="153243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CCB4738-E809-4CC4-B2B8-25F08CF2AD0B}" type="slidenum">
              <a:rPr lang="en-US" altLang="en-US"/>
              <a:pPr>
                <a:defRPr/>
              </a:pPr>
              <a:t>‹#›</a:t>
            </a:fld>
            <a:endParaRPr lang="en-US" altLang="en-US"/>
          </a:p>
        </p:txBody>
      </p:sp>
    </p:spTree>
    <p:extLst>
      <p:ext uri="{BB962C8B-B14F-4D97-AF65-F5344CB8AC3E}">
        <p14:creationId xmlns:p14="http://schemas.microsoft.com/office/powerpoint/2010/main" val="420445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5515BB5-586B-4ED4-90EE-BC16625CAC37}" type="slidenum">
              <a:rPr lang="en-US" altLang="en-US"/>
              <a:pPr>
                <a:defRPr/>
              </a:pPr>
              <a:t>‹#›</a:t>
            </a:fld>
            <a:endParaRPr lang="en-US" altLang="en-US"/>
          </a:p>
        </p:txBody>
      </p:sp>
    </p:spTree>
    <p:extLst>
      <p:ext uri="{BB962C8B-B14F-4D97-AF65-F5344CB8AC3E}">
        <p14:creationId xmlns:p14="http://schemas.microsoft.com/office/powerpoint/2010/main" val="428430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980C200-5DDF-41AD-BEDC-CC2004B00879}" type="slidenum">
              <a:rPr lang="en-US" altLang="en-US"/>
              <a:pPr>
                <a:defRPr/>
              </a:pPr>
              <a:t>‹#›</a:t>
            </a:fld>
            <a:endParaRPr lang="en-US" altLang="en-US"/>
          </a:p>
        </p:txBody>
      </p:sp>
    </p:spTree>
    <p:extLst>
      <p:ext uri="{BB962C8B-B14F-4D97-AF65-F5344CB8AC3E}">
        <p14:creationId xmlns:p14="http://schemas.microsoft.com/office/powerpoint/2010/main" val="1499291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1D6FB2-ED44-44B2-B087-CDD1689C3465}" type="slidenum">
              <a:rPr lang="en-US" altLang="en-US"/>
              <a:pPr>
                <a:defRPr/>
              </a:pPr>
              <a:t>‹#›</a:t>
            </a:fld>
            <a:endParaRPr lang="en-US" altLang="en-US"/>
          </a:p>
        </p:txBody>
      </p:sp>
    </p:spTree>
    <p:extLst>
      <p:ext uri="{BB962C8B-B14F-4D97-AF65-F5344CB8AC3E}">
        <p14:creationId xmlns:p14="http://schemas.microsoft.com/office/powerpoint/2010/main" val="296869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37099C-2C1A-4F6D-A4D2-92ECE359922F}" type="slidenum">
              <a:rPr lang="en-US" altLang="en-US"/>
              <a:pPr>
                <a:defRPr/>
              </a:pPr>
              <a:t>‹#›</a:t>
            </a:fld>
            <a:endParaRPr lang="en-US" altLang="en-US"/>
          </a:p>
        </p:txBody>
      </p:sp>
    </p:spTree>
    <p:extLst>
      <p:ext uri="{BB962C8B-B14F-4D97-AF65-F5344CB8AC3E}">
        <p14:creationId xmlns:p14="http://schemas.microsoft.com/office/powerpoint/2010/main" val="204956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5000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378CF11-1BCD-4CD5-8CFF-ACE94845A64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5000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45FC14C1-37D6-422F-9DD7-4549A26B857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sz="2800" smtClean="0"/>
              <a:t>Backup Tables in SQL Server</a:t>
            </a:r>
            <a:br>
              <a:rPr lang="en-US" altLang="en-US" sz="2800" smtClean="0"/>
            </a:br>
            <a:endParaRPr lang="en-US" altLang="en-US"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2291" name="Rectangle 3"/>
          <p:cNvSpPr>
            <a:spLocks noGrp="1" noChangeArrowheads="1"/>
          </p:cNvSpPr>
          <p:nvPr>
            <p:ph idx="1"/>
          </p:nvPr>
        </p:nvSpPr>
        <p:spPr>
          <a:xfrm>
            <a:off x="457200" y="863600"/>
            <a:ext cx="3781425" cy="4989513"/>
          </a:xfrm>
        </p:spPr>
        <p:txBody>
          <a:bodyPr/>
          <a:lstStyle/>
          <a:p>
            <a:pPr marL="57150" indent="0" eaLnBrk="1" hangingPunct="1">
              <a:buFontTx/>
              <a:buNone/>
              <a:defRPr/>
            </a:pPr>
            <a:r>
              <a:rPr lang="en-US" altLang="en-US" sz="1600" b="1" dirty="0" smtClean="0">
                <a:solidFill>
                  <a:srgbClr val="FF0000"/>
                </a:solidFill>
                <a:latin typeface="Courier New" panose="02070309020205020404" pitchFamily="49" charset="0"/>
                <a:cs typeface="Courier New" panose="02070309020205020404" pitchFamily="49" charset="0"/>
              </a:rPr>
              <a:t>Cape_Codd database is used in this example</a:t>
            </a:r>
          </a:p>
          <a:p>
            <a:pPr marL="57150" indent="0" eaLnBrk="1" hangingPunct="1">
              <a:buFontTx/>
              <a:buNone/>
              <a:defRPr/>
            </a:pPr>
            <a:endParaRPr lang="en-US" altLang="en-US" sz="1600" b="1" dirty="0" smtClean="0">
              <a:latin typeface="Courier New" panose="02070309020205020404" pitchFamily="49" charset="0"/>
              <a:cs typeface="Courier New" panose="02070309020205020404" pitchFamily="49" charset="0"/>
            </a:endParaRPr>
          </a:p>
          <a:p>
            <a:pPr marL="514350" indent="-457200" eaLnBrk="1" hangingPunct="1">
              <a:buFontTx/>
              <a:buAutoNum type="arabicPeriod"/>
              <a:defRPr/>
            </a:pPr>
            <a:r>
              <a:rPr lang="en-US" altLang="en-US" sz="1600" b="1" dirty="0" err="1" smtClean="0">
                <a:latin typeface="Courier New" panose="02070309020205020404" pitchFamily="49" charset="0"/>
                <a:cs typeface="Courier New" panose="02070309020205020404" pitchFamily="49" charset="0"/>
              </a:rPr>
              <a:t>Righ</a:t>
            </a:r>
            <a:r>
              <a:rPr lang="en-US" altLang="en-US" sz="1600" b="1" dirty="0" smtClean="0">
                <a:latin typeface="Courier New" panose="02070309020205020404" pitchFamily="49" charset="0"/>
                <a:cs typeface="Courier New" panose="02070309020205020404" pitchFamily="49" charset="0"/>
              </a:rPr>
              <a:t> click the database that contains the table you want to backup, then </a:t>
            </a:r>
            <a:r>
              <a:rPr lang="en-US" altLang="en-US" sz="1600" b="1" dirty="0" smtClean="0">
                <a:cs typeface="Courier New" panose="02070309020205020404" pitchFamily="49" charset="0"/>
              </a:rPr>
              <a:t>Tasks</a:t>
            </a:r>
            <a:r>
              <a:rPr lang="en-US" altLang="en-US" sz="1600" b="1" dirty="0" smtClean="0">
                <a:latin typeface="Courier New" panose="02070309020205020404" pitchFamily="49" charset="0"/>
                <a:cs typeface="Courier New" panose="02070309020205020404" pitchFamily="49" charset="0"/>
              </a:rPr>
              <a:t> -&gt; </a:t>
            </a:r>
            <a:r>
              <a:rPr lang="en-US" altLang="en-US" sz="1600" b="1" dirty="0">
                <a:cs typeface="Courier New" panose="02070309020205020404" pitchFamily="49" charset="0"/>
              </a:rPr>
              <a:t>Export Data</a:t>
            </a:r>
            <a:r>
              <a:rPr lang="en-US" altLang="en-US" sz="1600" b="1" dirty="0" smtClean="0">
                <a:latin typeface="Courier New" panose="02070309020205020404" pitchFamily="49" charset="0"/>
                <a:cs typeface="Courier New" panose="02070309020205020404" pitchFamily="49" charset="0"/>
              </a:rPr>
              <a:t>…</a:t>
            </a:r>
          </a:p>
        </p:txBody>
      </p:sp>
      <p:pic>
        <p:nvPicPr>
          <p:cNvPr id="717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1938" y="954088"/>
            <a:ext cx="4781550" cy="503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2291" name="Rectangle 3"/>
          <p:cNvSpPr>
            <a:spLocks noGrp="1" noChangeArrowheads="1"/>
          </p:cNvSpPr>
          <p:nvPr>
            <p:ph idx="1"/>
          </p:nvPr>
        </p:nvSpPr>
        <p:spPr>
          <a:xfrm>
            <a:off x="457200" y="863600"/>
            <a:ext cx="3781425" cy="4989513"/>
          </a:xfrm>
        </p:spPr>
        <p:txBody>
          <a:bodyPr/>
          <a:lstStyle/>
          <a:p>
            <a:pPr marL="57150" indent="0" eaLnBrk="1" hangingPunct="1">
              <a:buFontTx/>
              <a:buNone/>
              <a:defRPr/>
            </a:pPr>
            <a:endParaRPr lang="en-US" altLang="en-US" sz="1600" b="1" dirty="0" smtClean="0">
              <a:latin typeface="Courier New" panose="02070309020205020404" pitchFamily="49" charset="0"/>
              <a:cs typeface="Courier New" panose="02070309020205020404" pitchFamily="49" charset="0"/>
            </a:endParaRPr>
          </a:p>
          <a:p>
            <a:pPr marL="400050" eaLnBrk="1" hangingPunct="1">
              <a:buFontTx/>
              <a:buAutoNum type="arabicPeriod" startAt="2"/>
              <a:defRPr/>
            </a:pPr>
            <a:r>
              <a:rPr lang="en-US" altLang="en-US" sz="1600" b="1" dirty="0" smtClean="0">
                <a:latin typeface="Courier New" panose="02070309020205020404" pitchFamily="49" charset="0"/>
                <a:cs typeface="Courier New" panose="02070309020205020404" pitchFamily="49" charset="0"/>
              </a:rPr>
              <a:t>Click </a:t>
            </a:r>
            <a:r>
              <a:rPr lang="en-US" altLang="en-US" sz="1600" b="1" dirty="0" smtClean="0">
                <a:latin typeface="Arial" panose="020B0604020202020204" pitchFamily="34" charset="0"/>
                <a:cs typeface="Arial" panose="020B0604020202020204" pitchFamily="34" charset="0"/>
              </a:rPr>
              <a:t>Next &gt;</a:t>
            </a:r>
            <a:r>
              <a:rPr lang="en-US" altLang="en-US" sz="1600" b="1" dirty="0" smtClean="0">
                <a:latin typeface="Courier New" panose="02070309020205020404" pitchFamily="49" charset="0"/>
                <a:cs typeface="Courier New" panose="02070309020205020404" pitchFamily="49" charset="0"/>
              </a:rPr>
              <a:t> on the “</a:t>
            </a:r>
            <a:r>
              <a:rPr lang="en-US" altLang="en-US" sz="1600" b="1" dirty="0" smtClean="0">
                <a:cs typeface="Courier New" panose="02070309020205020404" pitchFamily="49" charset="0"/>
              </a:rPr>
              <a:t>Welcome to SQL Server Import and Export Wizard</a:t>
            </a:r>
            <a:r>
              <a:rPr lang="en-US" altLang="en-US" sz="1600" b="1" dirty="0" smtClean="0">
                <a:latin typeface="Courier New" panose="02070309020205020404" pitchFamily="49" charset="0"/>
                <a:cs typeface="Courier New" panose="02070309020205020404" pitchFamily="49" charset="0"/>
              </a:rPr>
              <a:t>” window if it comes up.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Then click </a:t>
            </a:r>
            <a:r>
              <a:rPr lang="en-US" altLang="en-US" sz="1600" b="1" dirty="0">
                <a:latin typeface="Arial" panose="020B0604020202020204" pitchFamily="34" charset="0"/>
                <a:cs typeface="Arial" panose="020B0604020202020204" pitchFamily="34" charset="0"/>
              </a:rPr>
              <a:t>Next &gt;</a:t>
            </a:r>
            <a:r>
              <a:rPr lang="en-US" altLang="en-US" sz="1600" b="1" dirty="0" smtClean="0">
                <a:latin typeface="Courier New" panose="02070309020205020404" pitchFamily="49" charset="0"/>
                <a:cs typeface="Courier New" panose="02070309020205020404" pitchFamily="49" charset="0"/>
              </a:rPr>
              <a:t> on the “</a:t>
            </a:r>
            <a:r>
              <a:rPr lang="en-US" altLang="en-US" sz="1600" b="1" dirty="0" smtClean="0">
                <a:latin typeface="Arial" panose="020B0604020202020204" pitchFamily="34" charset="0"/>
                <a:cs typeface="Arial" panose="020B0604020202020204" pitchFamily="34" charset="0"/>
              </a:rPr>
              <a:t>Choose a Data Source</a:t>
            </a:r>
            <a:r>
              <a:rPr lang="en-US" altLang="en-US" sz="1600" b="1" dirty="0" smtClean="0">
                <a:latin typeface="Courier New" panose="02070309020205020404" pitchFamily="49" charset="0"/>
                <a:cs typeface="Courier New" panose="02070309020205020404" pitchFamily="49" charset="0"/>
              </a:rPr>
              <a:t>” window</a:t>
            </a:r>
          </a:p>
          <a:p>
            <a:pPr marL="800100" lvl="1" eaLnBrk="1" hangingPunct="1">
              <a:defRPr/>
            </a:pPr>
            <a:r>
              <a:rPr lang="en-US" altLang="en-US" sz="1200" b="1" dirty="0" smtClean="0">
                <a:latin typeface="Courier New" panose="02070309020205020404" pitchFamily="49" charset="0"/>
                <a:cs typeface="Courier New" panose="02070309020205020404" pitchFamily="49" charset="0"/>
              </a:rPr>
              <a:t>The Server name should have the value of </a:t>
            </a:r>
            <a:r>
              <a:rPr lang="en-US" altLang="en-US" sz="1400" b="1" dirty="0" smtClean="0">
                <a:solidFill>
                  <a:srgbClr val="FF0000"/>
                </a:solidFill>
                <a:latin typeface="Courier New" panose="02070309020205020404" pitchFamily="49" charset="0"/>
                <a:cs typeface="Courier New" panose="02070309020205020404" pitchFamily="49" charset="0"/>
              </a:rPr>
              <a:t>Yorktown.cbe.wwu.edu\</a:t>
            </a:r>
            <a:r>
              <a:rPr lang="en-US" altLang="en-US" sz="1400" b="1" dirty="0" err="1" smtClean="0">
                <a:solidFill>
                  <a:srgbClr val="FF0000"/>
                </a:solidFill>
                <a:latin typeface="Courier New" panose="02070309020205020404" pitchFamily="49" charset="0"/>
                <a:cs typeface="Courier New" panose="02070309020205020404" pitchFamily="49" charset="0"/>
              </a:rPr>
              <a:t>dsci</a:t>
            </a:r>
            <a:endParaRPr lang="en-US" altLang="en-US" sz="1200" b="1" dirty="0" smtClean="0">
              <a:latin typeface="Courier New" panose="02070309020205020404" pitchFamily="49" charset="0"/>
              <a:cs typeface="Courier New" panose="02070309020205020404" pitchFamily="49" charset="0"/>
            </a:endParaRPr>
          </a:p>
          <a:p>
            <a:pPr marL="800100" lvl="1" eaLnBrk="1" hangingPunct="1">
              <a:defRPr/>
            </a:pPr>
            <a:r>
              <a:rPr lang="en-US" altLang="en-US" sz="1200" b="1" dirty="0">
                <a:latin typeface="Courier New" panose="02070309020205020404" pitchFamily="49" charset="0"/>
                <a:cs typeface="Courier New" panose="02070309020205020404" pitchFamily="49" charset="0"/>
              </a:rPr>
              <a:t>T</a:t>
            </a:r>
            <a:r>
              <a:rPr lang="en-US" altLang="en-US" sz="1200" b="1" dirty="0" smtClean="0">
                <a:latin typeface="Courier New" panose="02070309020205020404" pitchFamily="49" charset="0"/>
                <a:cs typeface="Courier New" panose="02070309020205020404" pitchFamily="49" charset="0"/>
              </a:rPr>
              <a:t>he Database should have the value of the database name you right clicked in step 1. The sample database name is </a:t>
            </a:r>
            <a:r>
              <a:rPr lang="en-US" altLang="en-US" sz="1200" b="1" dirty="0" err="1" smtClean="0">
                <a:latin typeface="Courier New" panose="02070309020205020404" pitchFamily="49" charset="0"/>
                <a:cs typeface="Courier New" panose="02070309020205020404" pitchFamily="49" charset="0"/>
              </a:rPr>
              <a:t>Cape_Codd</a:t>
            </a:r>
            <a:r>
              <a:rPr lang="en-US" altLang="en-US" sz="1200" b="1" dirty="0" smtClean="0">
                <a:latin typeface="Courier New" panose="02070309020205020404" pitchFamily="49" charset="0"/>
                <a:cs typeface="Courier New" panose="02070309020205020404" pitchFamily="49" charset="0"/>
              </a:rPr>
              <a:t>. You should use your own database name for your </a:t>
            </a:r>
            <a:r>
              <a:rPr lang="en-US" altLang="en-US" sz="1200" b="1" smtClean="0">
                <a:latin typeface="Courier New" panose="02070309020205020404" pitchFamily="49" charset="0"/>
                <a:cs typeface="Courier New" panose="02070309020205020404" pitchFamily="49" charset="0"/>
              </a:rPr>
              <a:t>project assignments</a:t>
            </a:r>
            <a:endParaRPr lang="en-US" altLang="en-US" sz="1200" b="1" dirty="0" smtClean="0">
              <a:latin typeface="Courier New" panose="02070309020205020404" pitchFamily="49" charset="0"/>
              <a:cs typeface="Courier New" panose="02070309020205020404" pitchFamily="49" charset="0"/>
            </a:endParaRPr>
          </a:p>
        </p:txBody>
      </p:sp>
      <p:pic>
        <p:nvPicPr>
          <p:cNvPr id="2" name="Picture 1"/>
          <p:cNvPicPr>
            <a:picLocks noChangeAspect="1"/>
          </p:cNvPicPr>
          <p:nvPr/>
        </p:nvPicPr>
        <p:blipFill>
          <a:blip r:embed="rId2"/>
          <a:stretch>
            <a:fillRect/>
          </a:stretch>
        </p:blipFill>
        <p:spPr>
          <a:xfrm>
            <a:off x="4492625" y="863600"/>
            <a:ext cx="1935706" cy="1971552"/>
          </a:xfrm>
          <a:prstGeom prst="rect">
            <a:avLst/>
          </a:prstGeom>
        </p:spPr>
      </p:pic>
      <p:pic>
        <p:nvPicPr>
          <p:cNvPr id="3" name="Picture 2"/>
          <p:cNvPicPr>
            <a:picLocks noChangeAspect="1"/>
          </p:cNvPicPr>
          <p:nvPr/>
        </p:nvPicPr>
        <p:blipFill>
          <a:blip r:embed="rId3"/>
          <a:stretch>
            <a:fillRect/>
          </a:stretch>
        </p:blipFill>
        <p:spPr>
          <a:xfrm>
            <a:off x="4492625" y="2835152"/>
            <a:ext cx="4239420" cy="383216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9219" name="Rectangle 3"/>
          <p:cNvSpPr>
            <a:spLocks noGrp="1" noChangeArrowheads="1"/>
          </p:cNvSpPr>
          <p:nvPr>
            <p:ph idx="1"/>
          </p:nvPr>
        </p:nvSpPr>
        <p:spPr>
          <a:xfrm>
            <a:off x="457201" y="863600"/>
            <a:ext cx="3416968" cy="4989513"/>
          </a:xfrm>
        </p:spPr>
        <p:txBody>
          <a:bodyPr/>
          <a:lstStyle/>
          <a:p>
            <a:pPr marL="396875" indent="-339725" eaLnBrk="1" hangingPunct="1">
              <a:buFontTx/>
              <a:buNone/>
            </a:pPr>
            <a:r>
              <a:rPr lang="en-US" altLang="en-US" sz="1600" b="1" dirty="0" smtClean="0">
                <a:latin typeface="Courier New" panose="02070309020205020404" pitchFamily="49" charset="0"/>
                <a:cs typeface="Courier New" panose="02070309020205020404" pitchFamily="49" charset="0"/>
              </a:rPr>
              <a:t>3. In the “</a:t>
            </a:r>
            <a:r>
              <a:rPr lang="en-US" altLang="en-US" sz="1600" b="1" dirty="0" smtClean="0">
                <a:latin typeface="Arial" panose="020B0604020202020204" pitchFamily="34" charset="0"/>
                <a:cs typeface="Arial" panose="020B0604020202020204" pitchFamily="34" charset="0"/>
              </a:rPr>
              <a:t>Choose a Destination</a:t>
            </a:r>
            <a:r>
              <a:rPr lang="en-US" altLang="en-US" sz="1600" b="1" dirty="0" smtClean="0">
                <a:latin typeface="Courier New" panose="02070309020205020404" pitchFamily="49" charset="0"/>
                <a:cs typeface="Courier New" panose="02070309020205020404" pitchFamily="49" charset="0"/>
              </a:rPr>
              <a:t>” window type </a:t>
            </a:r>
            <a:r>
              <a:rPr lang="en-US" altLang="en-US" sz="1600" b="1" dirty="0">
                <a:solidFill>
                  <a:srgbClr val="FF0000"/>
                </a:solidFill>
                <a:cs typeface="Courier New" panose="02070309020205020404" pitchFamily="49" charset="0"/>
              </a:rPr>
              <a:t>y</a:t>
            </a:r>
            <a:r>
              <a:rPr lang="en-US" altLang="en-US" sz="1600" b="1" dirty="0" smtClean="0">
                <a:solidFill>
                  <a:srgbClr val="FF0000"/>
                </a:solidFill>
                <a:cs typeface="Courier New" panose="02070309020205020404" pitchFamily="49" charset="0"/>
              </a:rPr>
              <a:t>orktown.cbe.wwu.edu\</a:t>
            </a:r>
            <a:r>
              <a:rPr lang="en-US" altLang="en-US" sz="1600" b="1" dirty="0" err="1" smtClean="0">
                <a:solidFill>
                  <a:srgbClr val="FF0000"/>
                </a:solidFill>
                <a:cs typeface="Courier New" panose="02070309020205020404" pitchFamily="49" charset="0"/>
              </a:rPr>
              <a:t>dsci</a:t>
            </a:r>
            <a:r>
              <a:rPr lang="en-US" altLang="en-US" sz="1600" b="1" dirty="0" smtClean="0">
                <a:latin typeface="Courier New" panose="02070309020205020404" pitchFamily="49" charset="0"/>
                <a:cs typeface="Courier New" panose="02070309020205020404" pitchFamily="49" charset="0"/>
              </a:rPr>
              <a:t> </a:t>
            </a:r>
            <a:r>
              <a:rPr lang="en-US" altLang="en-US" sz="1600" b="1" dirty="0" smtClean="0">
                <a:latin typeface="Courier New" panose="02070309020205020404" pitchFamily="49" charset="0"/>
                <a:cs typeface="Courier New" panose="02070309020205020404" pitchFamily="49" charset="0"/>
              </a:rPr>
              <a:t>for the Server name</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Then </a:t>
            </a:r>
            <a:r>
              <a:rPr lang="en-US" altLang="en-US" sz="1600" b="1" i="1" dirty="0" smtClean="0">
                <a:latin typeface="Courier New" panose="02070309020205020404" pitchFamily="49" charset="0"/>
                <a:cs typeface="Courier New" panose="02070309020205020404" pitchFamily="49" charset="0"/>
              </a:rPr>
              <a:t>choose </a:t>
            </a:r>
            <a:r>
              <a:rPr lang="en-US" altLang="en-US" sz="1600" b="1" i="1" dirty="0" smtClean="0">
                <a:solidFill>
                  <a:srgbClr val="FF0000"/>
                </a:solidFill>
                <a:latin typeface="Courier New" panose="02070309020205020404" pitchFamily="49" charset="0"/>
                <a:cs typeface="Courier New" panose="02070309020205020404" pitchFamily="49" charset="0"/>
              </a:rPr>
              <a:t>the same database</a:t>
            </a:r>
            <a:r>
              <a:rPr lang="en-US" altLang="en-US" sz="1600" b="1" dirty="0" smtClean="0">
                <a:latin typeface="Courier New" panose="02070309020205020404" pitchFamily="49" charset="0"/>
                <a:cs typeface="Courier New" panose="02070309020205020404" pitchFamily="49" charset="0"/>
              </a:rPr>
              <a:t> you right-clicked in step 1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a:t>
            </a:r>
            <a:r>
              <a:rPr lang="en-US" altLang="en-US" sz="1600" b="1" dirty="0">
                <a:latin typeface="Courier New" panose="02070309020205020404" pitchFamily="49" charset="0"/>
                <a:cs typeface="Courier New" panose="02070309020205020404" pitchFamily="49" charset="0"/>
              </a:rPr>
              <a:t>I</a:t>
            </a:r>
            <a:r>
              <a:rPr lang="en-US" altLang="en-US" sz="1600" b="1" dirty="0" smtClean="0">
                <a:latin typeface="Courier New" panose="02070309020205020404" pitchFamily="49" charset="0"/>
                <a:cs typeface="Courier New" panose="02070309020205020404" pitchFamily="49" charset="0"/>
              </a:rPr>
              <a:t>n this example, it is </a:t>
            </a:r>
            <a:r>
              <a:rPr lang="en-US" altLang="en-US" sz="1600" b="1" dirty="0" smtClean="0">
                <a:latin typeface="Arial" panose="020B0604020202020204" pitchFamily="34" charset="0"/>
                <a:cs typeface="Arial" panose="020B0604020202020204" pitchFamily="34" charset="0"/>
              </a:rPr>
              <a:t>Cape_Codd</a:t>
            </a:r>
            <a:r>
              <a:rPr lang="en-US" altLang="en-US" sz="1600" b="1" dirty="0" smtClean="0">
                <a:latin typeface="Courier New" panose="02070309020205020404" pitchFamily="49" charset="0"/>
                <a:cs typeface="Courier New" panose="02070309020205020404" pitchFamily="49" charset="0"/>
              </a:rPr>
              <a:t>)</a:t>
            </a:r>
          </a:p>
        </p:txBody>
      </p:sp>
      <p:pic>
        <p:nvPicPr>
          <p:cNvPr id="2" name="Picture 1"/>
          <p:cNvPicPr>
            <a:picLocks noChangeAspect="1"/>
          </p:cNvPicPr>
          <p:nvPr/>
        </p:nvPicPr>
        <p:blipFill>
          <a:blip r:embed="rId2"/>
          <a:stretch>
            <a:fillRect/>
          </a:stretch>
        </p:blipFill>
        <p:spPr>
          <a:xfrm>
            <a:off x="3809869" y="1705545"/>
            <a:ext cx="5334131" cy="48453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0243" name="Rectangle 3"/>
          <p:cNvSpPr>
            <a:spLocks noGrp="1" noChangeArrowheads="1"/>
          </p:cNvSpPr>
          <p:nvPr>
            <p:ph idx="1"/>
          </p:nvPr>
        </p:nvSpPr>
        <p:spPr>
          <a:xfrm>
            <a:off x="457200" y="863600"/>
            <a:ext cx="3781425" cy="4989513"/>
          </a:xfrm>
        </p:spPr>
        <p:txBody>
          <a:bodyPr/>
          <a:lstStyle/>
          <a:p>
            <a:pPr marL="396875" indent="-339725" eaLnBrk="1" hangingPunct="1">
              <a:buFontTx/>
              <a:buNone/>
            </a:pPr>
            <a:r>
              <a:rPr lang="en-US" altLang="en-US" sz="1600" b="1" dirty="0" smtClean="0">
                <a:latin typeface="Courier New" panose="02070309020205020404" pitchFamily="49" charset="0"/>
                <a:cs typeface="Courier New" panose="02070309020205020404" pitchFamily="49" charset="0"/>
              </a:rPr>
              <a:t>4. On the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a:t>
            </a:r>
            <a:r>
              <a:rPr lang="en-US" altLang="en-US" sz="1600" b="1" dirty="0" smtClean="0">
                <a:cs typeface="Courier New" panose="02070309020205020404" pitchFamily="49" charset="0"/>
              </a:rPr>
              <a:t>Specify Table: Copy or Query</a:t>
            </a:r>
            <a:r>
              <a:rPr lang="en-US" altLang="en-US" sz="1600" b="1" dirty="0" smtClean="0">
                <a:latin typeface="Courier New" panose="02070309020205020404" pitchFamily="49" charset="0"/>
                <a:cs typeface="Courier New" panose="02070309020205020404" pitchFamily="49" charset="0"/>
              </a:rPr>
              <a:t>” window: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Select “</a:t>
            </a:r>
            <a:r>
              <a:rPr lang="en-US" altLang="en-US" sz="1600" b="1" dirty="0" smtClean="0">
                <a:cs typeface="Courier New" panose="02070309020205020404" pitchFamily="49" charset="0"/>
              </a:rPr>
              <a:t>Copy data from one or more tables or views</a:t>
            </a:r>
            <a:r>
              <a:rPr lang="en-US" altLang="en-US" sz="1600" b="1" dirty="0" smtClean="0">
                <a:latin typeface="Courier New" panose="02070309020205020404" pitchFamily="49" charset="0"/>
                <a:cs typeface="Courier New" panose="02070309020205020404" pitchFamily="49" charset="0"/>
              </a:rPr>
              <a:t>” and click </a:t>
            </a:r>
            <a:r>
              <a:rPr lang="en-US" altLang="en-US" sz="1600" b="1" dirty="0" smtClean="0">
                <a:latin typeface="Arial" panose="020B0604020202020204" pitchFamily="34" charset="0"/>
                <a:cs typeface="Arial" panose="020B0604020202020204" pitchFamily="34" charset="0"/>
              </a:rPr>
              <a:t>Next &gt;</a:t>
            </a:r>
          </a:p>
        </p:txBody>
      </p:sp>
      <p:pic>
        <p:nvPicPr>
          <p:cNvPr id="1024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65600" y="1543050"/>
            <a:ext cx="4711700" cy="482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1267" name="Rectangle 3"/>
          <p:cNvSpPr>
            <a:spLocks noGrp="1" noChangeArrowheads="1"/>
          </p:cNvSpPr>
          <p:nvPr>
            <p:ph idx="1"/>
          </p:nvPr>
        </p:nvSpPr>
        <p:spPr>
          <a:xfrm>
            <a:off x="457200" y="863600"/>
            <a:ext cx="3967863" cy="4989513"/>
          </a:xfrm>
        </p:spPr>
        <p:txBody>
          <a:bodyPr/>
          <a:lstStyle/>
          <a:p>
            <a:pPr marL="396875" indent="-339725" eaLnBrk="1" hangingPunct="1">
              <a:buFontTx/>
              <a:buNone/>
            </a:pPr>
            <a:r>
              <a:rPr lang="en-US" altLang="en-US" sz="1600" b="1" dirty="0" smtClean="0">
                <a:latin typeface="Courier New" panose="02070309020205020404" pitchFamily="49" charset="0"/>
                <a:cs typeface="Courier New" panose="02070309020205020404" pitchFamily="49" charset="0"/>
              </a:rPr>
              <a:t>5. On the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a:t>
            </a:r>
            <a:r>
              <a:rPr lang="en-US" altLang="en-US" sz="1600" b="1" dirty="0" smtClean="0">
                <a:latin typeface="Arial" panose="020B0604020202020204" pitchFamily="34" charset="0"/>
                <a:cs typeface="Arial" panose="020B0604020202020204" pitchFamily="34" charset="0"/>
              </a:rPr>
              <a:t>Select Source Tables and Views</a:t>
            </a:r>
            <a:r>
              <a:rPr lang="en-US" altLang="en-US" sz="1600" b="1" dirty="0" smtClean="0">
                <a:latin typeface="Courier New" panose="02070309020205020404" pitchFamily="49" charset="0"/>
                <a:cs typeface="Courier New" panose="02070309020205020404" pitchFamily="49" charset="0"/>
              </a:rPr>
              <a:t>” window, select the table you want to backup.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Arial" panose="020B0604020202020204" pitchFamily="34" charset="0"/>
                <a:cs typeface="Arial" panose="020B0604020202020204" pitchFamily="34" charset="0"/>
              </a:rPr>
              <a:t>[</a:t>
            </a:r>
            <a:r>
              <a:rPr lang="en-US" altLang="en-US" sz="1600" b="1" dirty="0" err="1" smtClean="0">
                <a:latin typeface="Arial" panose="020B0604020202020204" pitchFamily="34" charset="0"/>
                <a:cs typeface="Arial" panose="020B0604020202020204" pitchFamily="34" charset="0"/>
              </a:rPr>
              <a:t>dbo</a:t>
            </a:r>
            <a:r>
              <a:rPr lang="en-US" altLang="en-US" sz="1600" b="1" dirty="0" smtClean="0">
                <a:latin typeface="Arial" panose="020B0604020202020204" pitchFamily="34" charset="0"/>
                <a:cs typeface="Arial" panose="020B0604020202020204" pitchFamily="34" charset="0"/>
              </a:rPr>
              <a:t>].[INVENTORY]</a:t>
            </a:r>
            <a:r>
              <a:rPr lang="en-US" altLang="en-US" sz="1600" b="1" dirty="0" smtClean="0">
                <a:latin typeface="Courier New" panose="02070309020205020404" pitchFamily="49" charset="0"/>
                <a:cs typeface="Courier New" panose="02070309020205020404" pitchFamily="49" charset="0"/>
              </a:rPr>
              <a:t> is selected in this example</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Add </a:t>
            </a:r>
            <a:r>
              <a:rPr lang="en-US" altLang="en-US" sz="1600" b="1" dirty="0">
                <a:solidFill>
                  <a:srgbClr val="FF0000"/>
                </a:solidFill>
                <a:latin typeface="Arial" panose="020B0604020202020204" pitchFamily="34" charset="0"/>
                <a:cs typeface="Arial" panose="020B0604020202020204" pitchFamily="34" charset="0"/>
              </a:rPr>
              <a:t>_BACKUP</a:t>
            </a:r>
            <a:r>
              <a:rPr lang="en-US" altLang="en-US" sz="1600" b="1" dirty="0" smtClean="0">
                <a:latin typeface="Courier New" panose="02070309020205020404" pitchFamily="49" charset="0"/>
                <a:cs typeface="Courier New" panose="02070309020205020404" pitchFamily="49" charset="0"/>
              </a:rPr>
              <a:t> to the Destination table name</a:t>
            </a:r>
            <a:r>
              <a:rPr lang="en-US" altLang="en-US" sz="1600" b="1" dirty="0">
                <a:latin typeface="Courier New" panose="02070309020205020404" pitchFamily="49" charset="0"/>
                <a:cs typeface="Courier New" panose="02070309020205020404" pitchFamily="49" charset="0"/>
              </a:rPr>
              <a:t>.</a:t>
            </a: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endParaRPr lang="en-US" altLang="en-US" sz="1600" b="1" dirty="0" smtClean="0">
              <a:latin typeface="Courier New" panose="02070309020205020404" pitchFamily="49" charset="0"/>
              <a:cs typeface="Courier New" panose="02070309020205020404" pitchFamily="49" charset="0"/>
            </a:endParaRPr>
          </a:p>
        </p:txBody>
      </p:sp>
      <p:pic>
        <p:nvPicPr>
          <p:cNvPr id="1126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25063" y="1110252"/>
            <a:ext cx="4463939"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Box 4"/>
          <p:cNvSpPr txBox="1">
            <a:spLocks noChangeArrowheads="1"/>
          </p:cNvSpPr>
          <p:nvPr/>
        </p:nvSpPr>
        <p:spPr bwMode="auto">
          <a:xfrm>
            <a:off x="6003759" y="2757488"/>
            <a:ext cx="2517446"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FontTx/>
              <a:buNone/>
            </a:pPr>
            <a:r>
              <a:rPr lang="en-US" altLang="en-US" sz="1800" dirty="0"/>
              <a:t>Add</a:t>
            </a:r>
            <a:r>
              <a:rPr lang="en-US" altLang="en-US" sz="1800" dirty="0">
                <a:solidFill>
                  <a:srgbClr val="FF0000"/>
                </a:solidFill>
              </a:rPr>
              <a:t> _BACKUP </a:t>
            </a:r>
            <a:r>
              <a:rPr lang="en-US" altLang="en-US" sz="1800" dirty="0"/>
              <a:t>to the destination table name</a:t>
            </a:r>
          </a:p>
        </p:txBody>
      </p:sp>
      <p:cxnSp>
        <p:nvCxnSpPr>
          <p:cNvPr id="7" name="Straight Arrow Connector 6"/>
          <p:cNvCxnSpPr/>
          <p:nvPr/>
        </p:nvCxnSpPr>
        <p:spPr>
          <a:xfrm flipV="1">
            <a:off x="7009816" y="2287344"/>
            <a:ext cx="572421" cy="5423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1267" name="Rectangle 3"/>
          <p:cNvSpPr>
            <a:spLocks noGrp="1" noChangeArrowheads="1"/>
          </p:cNvSpPr>
          <p:nvPr>
            <p:ph idx="1"/>
          </p:nvPr>
        </p:nvSpPr>
        <p:spPr>
          <a:xfrm>
            <a:off x="457200" y="863600"/>
            <a:ext cx="3017670" cy="4989513"/>
          </a:xfrm>
        </p:spPr>
        <p:txBody>
          <a:bodyPr/>
          <a:lstStyle/>
          <a:p>
            <a:pPr marL="396875" indent="-339725" eaLnBrk="1" hangingPunct="1">
              <a:buNone/>
            </a:pPr>
            <a:r>
              <a:rPr lang="en-US" altLang="en-US" sz="1600" b="1" dirty="0" smtClean="0">
                <a:latin typeface="Courier New" panose="02070309020205020404" pitchFamily="49" charset="0"/>
                <a:cs typeface="Courier New" panose="02070309020205020404" pitchFamily="49" charset="0"/>
              </a:rPr>
              <a:t>6. Click </a:t>
            </a:r>
            <a:r>
              <a:rPr lang="en-US" altLang="en-US" sz="1600" b="1" dirty="0" smtClean="0">
                <a:latin typeface="Arial" panose="020B0604020202020204" pitchFamily="34" charset="0"/>
                <a:cs typeface="Arial" panose="020B0604020202020204" pitchFamily="34" charset="0"/>
              </a:rPr>
              <a:t>Next</a:t>
            </a:r>
            <a:r>
              <a:rPr lang="en-US" altLang="en-US" sz="1600" b="1" dirty="0" smtClean="0">
                <a:latin typeface="Courier New" panose="02070309020205020404" pitchFamily="49" charset="0"/>
                <a:cs typeface="Courier New" panose="02070309020205020404" pitchFamily="49" charset="0"/>
              </a:rPr>
              <a:t> or </a:t>
            </a:r>
            <a:r>
              <a:rPr lang="en-US" altLang="en-US" sz="1600" b="1" dirty="0" smtClean="0">
                <a:latin typeface="Arial" panose="020B0604020202020204" pitchFamily="34" charset="0"/>
                <a:cs typeface="Arial" panose="020B0604020202020204" pitchFamily="34" charset="0"/>
              </a:rPr>
              <a:t>Finish</a:t>
            </a:r>
            <a:r>
              <a:rPr lang="en-US" altLang="en-US" sz="1600" b="1" dirty="0" smtClean="0">
                <a:latin typeface="Courier New" panose="02070309020205020404" pitchFamily="49" charset="0"/>
                <a:cs typeface="Courier New" panose="02070309020205020404" pitchFamily="49" charset="0"/>
              </a:rPr>
              <a:t> until you reach this screen. </a:t>
            </a:r>
          </a:p>
          <a:p>
            <a:pPr marL="396875" indent="-339725" eaLnBrk="1" hangingPunct="1">
              <a:buNone/>
            </a:pPr>
            <a:endParaRPr lang="en-US" altLang="en-US" sz="1600" b="1" dirty="0">
              <a:latin typeface="Courier New" panose="02070309020205020404" pitchFamily="49" charset="0"/>
              <a:cs typeface="Courier New" panose="02070309020205020404" pitchFamily="49" charset="0"/>
            </a:endParaRPr>
          </a:p>
          <a:p>
            <a:pPr marL="396875" indent="-339725" eaLnBrk="1" hangingPunct="1">
              <a:buNone/>
            </a:pPr>
            <a:r>
              <a:rPr lang="en-US" altLang="en-US" sz="1600" b="1" dirty="0" smtClean="0">
                <a:latin typeface="Courier New" panose="02070309020205020404" pitchFamily="49" charset="0"/>
                <a:cs typeface="Courier New" panose="02070309020205020404" pitchFamily="49" charset="0"/>
              </a:rPr>
              <a:t>7. Verify that there are no errors for the execution.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(Errors display a red “x” instead of a green check mark.)</a:t>
            </a:r>
          </a:p>
          <a:p>
            <a:pPr marL="396875" indent="-339725" eaLnBrk="1" hangingPunct="1">
              <a:buFontTx/>
              <a:buNone/>
            </a:pPr>
            <a:endParaRPr lang="en-US" altLang="en-US" sz="1600" b="1" dirty="0" smtClean="0">
              <a:latin typeface="Courier New" panose="02070309020205020404" pitchFamily="49" charset="0"/>
              <a:cs typeface="Courier New" panose="02070309020205020404" pitchFamily="49" charset="0"/>
            </a:endParaRPr>
          </a:p>
          <a:p>
            <a:pPr marL="396875" indent="-339725" eaLnBrk="1" hangingPunct="1">
              <a:buFontTx/>
              <a:buNone/>
            </a:pPr>
            <a:endParaRPr lang="en-US" altLang="en-US" sz="1600" b="1" dirty="0">
              <a:latin typeface="Courier New" panose="02070309020205020404" pitchFamily="49" charset="0"/>
              <a:cs typeface="Courier New" panose="02070309020205020404" pitchFamily="49" charset="0"/>
            </a:endParaRPr>
          </a:p>
          <a:p>
            <a:pPr marL="396875" indent="-339725" eaLnBrk="1" hangingPunct="1">
              <a:buFontTx/>
              <a:buNone/>
            </a:pPr>
            <a:endParaRPr lang="en-US" altLang="en-US" sz="1600" b="1" dirty="0" smtClean="0">
              <a:latin typeface="Courier New" panose="02070309020205020404" pitchFamily="49" charset="0"/>
              <a:cs typeface="Courier New" panose="02070309020205020404" pitchFamily="49" charset="0"/>
            </a:endParaRPr>
          </a:p>
          <a:p>
            <a:pPr marL="396875" indent="-339725" eaLnBrk="1" hangingPunct="1">
              <a:buFontTx/>
              <a:buNone/>
            </a:pPr>
            <a:endParaRPr lang="en-US" altLang="en-US" sz="1600" b="1" dirty="0" smtClean="0">
              <a:latin typeface="Courier New" panose="02070309020205020404" pitchFamily="49" charset="0"/>
              <a:cs typeface="Courier New" panose="02070309020205020404" pitchFamily="49" charset="0"/>
            </a:endParaRPr>
          </a:p>
          <a:p>
            <a:pPr marL="396875" indent="-339725" eaLnBrk="1" hangingPunct="1">
              <a:buFontTx/>
              <a:buNone/>
            </a:pPr>
            <a:r>
              <a:rPr lang="en-US" altLang="en-US" sz="1600" b="1" dirty="0">
                <a:latin typeface="Courier New" panose="02070309020205020404" pitchFamily="49" charset="0"/>
                <a:cs typeface="Courier New" panose="02070309020205020404" pitchFamily="49" charset="0"/>
              </a:rPr>
              <a:t>8</a:t>
            </a:r>
            <a:r>
              <a:rPr lang="en-US" altLang="en-US" sz="1600" b="1" dirty="0" smtClean="0">
                <a:latin typeface="Courier New" panose="02070309020205020404" pitchFamily="49" charset="0"/>
                <a:cs typeface="Courier New" panose="02070309020205020404" pitchFamily="49" charset="0"/>
              </a:rPr>
              <a:t>. Refresh the Tables folder to verify that your new backup table has been created in your database.</a:t>
            </a:r>
            <a:br>
              <a:rPr lang="en-US" altLang="en-US" sz="1600" b="1" dirty="0" smtClean="0">
                <a:latin typeface="Courier New" panose="02070309020205020404" pitchFamily="49" charset="0"/>
                <a:cs typeface="Courier New" panose="02070309020205020404" pitchFamily="49" charset="0"/>
              </a:rPr>
            </a:br>
            <a:endParaRPr lang="en-US" altLang="en-US" sz="1600" b="1" dirty="0" smtClean="0">
              <a:latin typeface="Courier New" panose="02070309020205020404" pitchFamily="49" charset="0"/>
              <a:cs typeface="Courier New" panose="02070309020205020404" pitchFamily="49" charset="0"/>
            </a:endParaRPr>
          </a:p>
        </p:txBody>
      </p:sp>
      <p:pic>
        <p:nvPicPr>
          <p:cNvPr id="4" name="Picture 3"/>
          <p:cNvPicPr>
            <a:picLocks noChangeAspect="1"/>
          </p:cNvPicPr>
          <p:nvPr/>
        </p:nvPicPr>
        <p:blipFill>
          <a:blip r:embed="rId2"/>
          <a:stretch>
            <a:fillRect/>
          </a:stretch>
        </p:blipFill>
        <p:spPr>
          <a:xfrm>
            <a:off x="3815641" y="863600"/>
            <a:ext cx="5174204" cy="5272505"/>
          </a:xfrm>
          <a:prstGeom prst="rect">
            <a:avLst/>
          </a:prstGeom>
        </p:spPr>
      </p:pic>
      <p:pic>
        <p:nvPicPr>
          <p:cNvPr id="8" name="Picture 7"/>
          <p:cNvPicPr>
            <a:picLocks noChangeAspect="1"/>
          </p:cNvPicPr>
          <p:nvPr/>
        </p:nvPicPr>
        <p:blipFill>
          <a:blip r:embed="rId3"/>
          <a:stretch>
            <a:fillRect/>
          </a:stretch>
        </p:blipFill>
        <p:spPr>
          <a:xfrm>
            <a:off x="3279105" y="5099384"/>
            <a:ext cx="3125553" cy="1507457"/>
          </a:xfrm>
          <a:prstGeom prst="rect">
            <a:avLst/>
          </a:prstGeom>
          <a:ln w="38100">
            <a:solidFill>
              <a:srgbClr val="00B050"/>
            </a:solidFill>
          </a:ln>
        </p:spPr>
      </p:pic>
    </p:spTree>
    <p:extLst>
      <p:ext uri="{BB962C8B-B14F-4D97-AF65-F5344CB8AC3E}">
        <p14:creationId xmlns:p14="http://schemas.microsoft.com/office/powerpoint/2010/main" val="4170085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88913"/>
            <a:ext cx="8229600" cy="1143001"/>
          </a:xfrm>
        </p:spPr>
        <p:txBody>
          <a:bodyPr/>
          <a:lstStyle/>
          <a:p>
            <a:pPr eaLnBrk="1" hangingPunct="1"/>
            <a:r>
              <a:rPr lang="en-US" altLang="en-US" sz="3600" dirty="0" smtClean="0">
                <a:solidFill>
                  <a:srgbClr val="0070C0"/>
                </a:solidFill>
              </a:rPr>
              <a:t>Backup Table Method</a:t>
            </a:r>
          </a:p>
        </p:txBody>
      </p:sp>
      <p:sp>
        <p:nvSpPr>
          <p:cNvPr id="11267" name="Rectangle 3"/>
          <p:cNvSpPr>
            <a:spLocks noGrp="1" noChangeArrowheads="1"/>
          </p:cNvSpPr>
          <p:nvPr>
            <p:ph idx="1"/>
          </p:nvPr>
        </p:nvSpPr>
        <p:spPr>
          <a:xfrm>
            <a:off x="457199" y="863600"/>
            <a:ext cx="8145379" cy="1069975"/>
          </a:xfrm>
        </p:spPr>
        <p:txBody>
          <a:bodyPr/>
          <a:lstStyle/>
          <a:p>
            <a:pPr marL="396875" indent="-339725" eaLnBrk="1" hangingPunct="1">
              <a:buFontTx/>
              <a:buNone/>
            </a:pPr>
            <a:r>
              <a:rPr lang="en-US" altLang="en-US" sz="1600" b="1" dirty="0" smtClean="0">
                <a:latin typeface="Courier New" panose="02070309020205020404" pitchFamily="49" charset="0"/>
                <a:cs typeface="Courier New" panose="02070309020205020404" pitchFamily="49" charset="0"/>
              </a:rPr>
              <a:t>9. Run a script to select all data from the backup table to make sure all the data rows and columns have been included in the new table. Verify that no data has been corrupted or changed.</a:t>
            </a:r>
            <a:br>
              <a:rPr lang="en-US" altLang="en-US" sz="1600" b="1" dirty="0" smtClean="0">
                <a:latin typeface="Courier New" panose="02070309020205020404" pitchFamily="49" charset="0"/>
                <a:cs typeface="Courier New" panose="02070309020205020404" pitchFamily="49" charset="0"/>
              </a:rPr>
            </a:br>
            <a:r>
              <a:rPr lang="en-US" altLang="en-US" sz="1600" b="1" dirty="0" smtClean="0">
                <a:latin typeface="Courier New" panose="02070309020205020404" pitchFamily="49" charset="0"/>
                <a:cs typeface="Courier New" panose="02070309020205020404" pitchFamily="49" charset="0"/>
              </a:rPr>
              <a:t/>
            </a:r>
            <a:br>
              <a:rPr lang="en-US" altLang="en-US" sz="1600" b="1" dirty="0" smtClean="0">
                <a:latin typeface="Courier New" panose="02070309020205020404" pitchFamily="49" charset="0"/>
                <a:cs typeface="Courier New" panose="02070309020205020404" pitchFamily="49" charset="0"/>
              </a:rPr>
            </a:br>
            <a:endParaRPr lang="en-US" altLang="en-US" sz="1600" b="1" dirty="0" smtClean="0">
              <a:latin typeface="Courier New" panose="02070309020205020404" pitchFamily="49" charset="0"/>
              <a:cs typeface="Courier New" panose="02070309020205020404" pitchFamily="49" charset="0"/>
            </a:endParaRPr>
          </a:p>
        </p:txBody>
      </p:sp>
      <p:sp>
        <p:nvSpPr>
          <p:cNvPr id="6" name="TextBox 5"/>
          <p:cNvSpPr txBox="1"/>
          <p:nvPr/>
        </p:nvSpPr>
        <p:spPr>
          <a:xfrm>
            <a:off x="814309" y="1933575"/>
            <a:ext cx="6850017" cy="369332"/>
          </a:xfrm>
          <a:prstGeom prst="rect">
            <a:avLst/>
          </a:prstGeom>
          <a:noFill/>
        </p:spPr>
        <p:txBody>
          <a:bodyPr wrap="none" rtlCol="0">
            <a:spAutoFit/>
          </a:bodyPr>
          <a:lstStyle/>
          <a:p>
            <a:r>
              <a:rPr lang="en-US" altLang="en-US" b="1" dirty="0" smtClean="0">
                <a:latin typeface="Courier New" panose="02070309020205020404" pitchFamily="49" charset="0"/>
                <a:cs typeface="Courier New" panose="02070309020205020404" pitchFamily="49" charset="0"/>
              </a:rPr>
              <a:t>In this example: </a:t>
            </a:r>
            <a:r>
              <a:rPr lang="en-US" altLang="en-US" b="1" dirty="0" smtClean="0">
                <a:solidFill>
                  <a:srgbClr val="0070C0"/>
                </a:solidFill>
                <a:latin typeface="+mn-lt"/>
                <a:cs typeface="Courier New" panose="02070309020205020404" pitchFamily="49" charset="0"/>
              </a:rPr>
              <a:t>SELECT</a:t>
            </a:r>
            <a:r>
              <a:rPr lang="en-US" altLang="en-US" b="1" dirty="0" smtClean="0">
                <a:latin typeface="+mn-lt"/>
                <a:cs typeface="Courier New" panose="02070309020205020404" pitchFamily="49" charset="0"/>
              </a:rPr>
              <a:t> * </a:t>
            </a:r>
            <a:r>
              <a:rPr lang="en-US" altLang="en-US" b="1" dirty="0" smtClean="0">
                <a:solidFill>
                  <a:srgbClr val="0070C0"/>
                </a:solidFill>
                <a:latin typeface="+mn-lt"/>
                <a:cs typeface="Courier New" panose="02070309020205020404" pitchFamily="49" charset="0"/>
              </a:rPr>
              <a:t>FROM</a:t>
            </a:r>
            <a:r>
              <a:rPr lang="en-US" altLang="en-US" b="1" dirty="0" smtClean="0">
                <a:latin typeface="+mn-lt"/>
                <a:cs typeface="Courier New" panose="02070309020205020404" pitchFamily="49" charset="0"/>
              </a:rPr>
              <a:t> </a:t>
            </a:r>
            <a:r>
              <a:rPr lang="en-US" altLang="en-US" b="1" dirty="0" smtClean="0">
                <a:solidFill>
                  <a:srgbClr val="00B050"/>
                </a:solidFill>
                <a:latin typeface="+mn-lt"/>
                <a:cs typeface="Courier New" panose="02070309020205020404" pitchFamily="49" charset="0"/>
              </a:rPr>
              <a:t>INVENTORY_BACKUP</a:t>
            </a:r>
          </a:p>
        </p:txBody>
      </p:sp>
      <p:pic>
        <p:nvPicPr>
          <p:cNvPr id="2" name="Picture 1"/>
          <p:cNvPicPr>
            <a:picLocks noChangeAspect="1"/>
          </p:cNvPicPr>
          <p:nvPr/>
        </p:nvPicPr>
        <p:blipFill>
          <a:blip r:embed="rId2"/>
          <a:stretch>
            <a:fillRect/>
          </a:stretch>
        </p:blipFill>
        <p:spPr>
          <a:xfrm>
            <a:off x="1247292" y="2416176"/>
            <a:ext cx="6417034" cy="4081378"/>
          </a:xfrm>
          <a:prstGeom prst="rect">
            <a:avLst/>
          </a:prstGeom>
        </p:spPr>
      </p:pic>
    </p:spTree>
    <p:extLst>
      <p:ext uri="{BB962C8B-B14F-4D97-AF65-F5344CB8AC3E}">
        <p14:creationId xmlns:p14="http://schemas.microsoft.com/office/powerpoint/2010/main" val="1241590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2353</TotalTime>
  <Words>180</Words>
  <Application>Microsoft Office PowerPoint</Application>
  <PresentationFormat>On-screen Show (4:3)</PresentationFormat>
  <Paragraphs>32</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Courier New</vt:lpstr>
      <vt:lpstr>Default Design</vt:lpstr>
      <vt:lpstr>1_Default Design</vt:lpstr>
      <vt:lpstr>Backup Tables in SQL Server </vt:lpstr>
      <vt:lpstr>Backup Table Method</vt:lpstr>
      <vt:lpstr>Backup Table Method</vt:lpstr>
      <vt:lpstr>Backup Table Method</vt:lpstr>
      <vt:lpstr>Backup Table Method</vt:lpstr>
      <vt:lpstr>Backup Table Method</vt:lpstr>
      <vt:lpstr>Backup Table Method</vt:lpstr>
      <vt:lpstr>Backup Table Method</vt:lpstr>
    </vt:vector>
  </TitlesOfParts>
  <Company>MIS Faculty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form to enter data in a table  that contains a foreign key</dc:title>
  <dc:creator>Steve Ross</dc:creator>
  <cp:lastModifiedBy>Xiaofeng Chen</cp:lastModifiedBy>
  <cp:revision>152</cp:revision>
  <dcterms:created xsi:type="dcterms:W3CDTF">2002-10-10T19:19:51Z</dcterms:created>
  <dcterms:modified xsi:type="dcterms:W3CDTF">2018-10-12T16:06:50Z</dcterms:modified>
</cp:coreProperties>
</file>